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5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8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9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drawings/drawing4.xml" ContentType="application/vnd.openxmlformats-officedocument.drawingml.chartshapes+xml"/>
  <Override PartName="/ppt/charts/chart5.xml" ContentType="application/vnd.openxmlformats-officedocument.drawingml.chart+xml"/>
  <Override PartName="/ppt/drawings/drawing5.xml" ContentType="application/vnd.openxmlformats-officedocument.drawingml.chartshapes+xml"/>
  <Override PartName="/ppt/charts/chart6.xml" ContentType="application/vnd.openxmlformats-officedocument.drawingml.chart+xml"/>
  <Override PartName="/ppt/drawings/drawing6.xml" ContentType="application/vnd.openxmlformats-officedocument.drawingml.chartshapes+xml"/>
  <Override PartName="/ppt/charts/chart7.xml" ContentType="application/vnd.openxmlformats-officedocument.drawingml.chart+xml"/>
  <Override PartName="/ppt/drawings/drawing7.xml" ContentType="application/vnd.openxmlformats-officedocument.drawingml.chartshapes+xml"/>
  <Override PartName="/ppt/charts/chart8.xml" ContentType="application/vnd.openxmlformats-officedocument.drawingml.chart+xml"/>
  <Override PartName="/ppt/drawings/drawing8.xml" ContentType="application/vnd.openxmlformats-officedocument.drawingml.chartshapes+xml"/>
  <Override PartName="/ppt/charts/chart9.xml" ContentType="application/vnd.openxmlformats-officedocument.drawingml.chart+xml"/>
  <Override PartName="/ppt/drawings/drawing9.xml" ContentType="application/vnd.openxmlformats-officedocument.drawingml.chartshapes+xml"/>
  <Override PartName="/ppt/charts/chart10.xml" ContentType="application/vnd.openxmlformats-officedocument.drawingml.chart+xml"/>
  <Override PartName="/ppt/drawings/drawing10.xml" ContentType="application/vnd.openxmlformats-officedocument.drawingml.chartshapes+xml"/>
  <Override PartName="/ppt/charts/chart11.xml" ContentType="application/vnd.openxmlformats-officedocument.drawingml.chart+xml"/>
  <Override PartName="/ppt/drawings/drawing11.xml" ContentType="application/vnd.openxmlformats-officedocument.drawingml.chartshapes+xml"/>
  <Override PartName="/ppt/charts/chart12.xml" ContentType="application/vnd.openxmlformats-officedocument.drawingml.chart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  <Override PartName="/ppt/charts/colors4.xml" ContentType="application/vnd.ms-office.chartcolorstyle+xml"/>
  <Override PartName="/ppt/charts/style4.xml" ContentType="application/vnd.ms-office.chartstyle+xml"/>
  <Override PartName="/ppt/charts/colors5.xml" ContentType="application/vnd.ms-office.chartcolorstyle+xml"/>
  <Override PartName="/ppt/charts/style5.xml" ContentType="application/vnd.ms-office.chartstyle+xml"/>
  <Override PartName="/ppt/charts/colors6.xml" ContentType="application/vnd.ms-office.chartcolorstyle+xml"/>
  <Override PartName="/ppt/charts/style6.xml" ContentType="application/vnd.ms-office.chartstyle+xml"/>
  <Override PartName="/ppt/charts/colors7.xml" ContentType="application/vnd.ms-office.chartcolorstyle+xml"/>
  <Override PartName="/ppt/charts/style7.xml" ContentType="application/vnd.ms-office.chartstyle+xml"/>
  <Override PartName="/ppt/charts/colors8.xml" ContentType="application/vnd.ms-office.chartcolorstyle+xml"/>
  <Override PartName="/ppt/charts/style8.xml" ContentType="application/vnd.ms-office.chartstyle+xml"/>
  <Override PartName="/ppt/charts/colors9.xml" ContentType="application/vnd.ms-office.chartcolorstyle+xml"/>
  <Override PartName="/ppt/charts/style9.xml" ContentType="application/vnd.ms-office.chartstyle+xml"/>
  <Override PartName="/ppt/charts/colors10.xml" ContentType="application/vnd.ms-office.chartcolorstyle+xml"/>
  <Override PartName="/ppt/charts/style10.xml" ContentType="application/vnd.ms-office.chartstyle+xml"/>
  <Override PartName="/ppt/charts/colors11.xml" ContentType="application/vnd.ms-office.chartcolorstyle+xml"/>
  <Override PartName="/ppt/charts/style11.xml" ContentType="application/vnd.ms-office.chartstyle+xml"/>
  <Override PartName="/ppt/charts/style12.xml" ContentType="application/vnd.ms-office.chartstyle+xml"/>
  <Override PartName="/ppt/charts/colors1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3" r:id="rId1"/>
    <p:sldMasterId id="2147483737" r:id="rId2"/>
    <p:sldMasterId id="2147483660" r:id="rId3"/>
    <p:sldMasterId id="2147483665" r:id="rId4"/>
    <p:sldMasterId id="2147483671" r:id="rId5"/>
    <p:sldMasterId id="2147483674" r:id="rId6"/>
    <p:sldMasterId id="2147483680" r:id="rId7"/>
    <p:sldMasterId id="2147483686" r:id="rId8"/>
    <p:sldMasterId id="2147483699" r:id="rId9"/>
  </p:sldMasterIdLst>
  <p:notesMasterIdLst>
    <p:notesMasterId r:id="rId36"/>
  </p:notesMasterIdLst>
  <p:sldIdLst>
    <p:sldId id="257" r:id="rId10"/>
    <p:sldId id="258" r:id="rId11"/>
    <p:sldId id="259" r:id="rId12"/>
    <p:sldId id="283" r:id="rId13"/>
    <p:sldId id="260" r:id="rId14"/>
    <p:sldId id="271" r:id="rId15"/>
    <p:sldId id="261" r:id="rId16"/>
    <p:sldId id="268" r:id="rId17"/>
    <p:sldId id="269" r:id="rId18"/>
    <p:sldId id="270" r:id="rId19"/>
    <p:sldId id="285" r:id="rId20"/>
    <p:sldId id="286" r:id="rId21"/>
    <p:sldId id="287" r:id="rId22"/>
    <p:sldId id="292" r:id="rId23"/>
    <p:sldId id="290" r:id="rId24"/>
    <p:sldId id="289" r:id="rId25"/>
    <p:sldId id="284" r:id="rId26"/>
    <p:sldId id="291" r:id="rId27"/>
    <p:sldId id="265" r:id="rId28"/>
    <p:sldId id="266" r:id="rId29"/>
    <p:sldId id="267" r:id="rId30"/>
    <p:sldId id="281" r:id="rId31"/>
    <p:sldId id="282" r:id="rId32"/>
    <p:sldId id="294" r:id="rId33"/>
    <p:sldId id="295" r:id="rId34"/>
    <p:sldId id="293" r:id="rId35"/>
  </p:sldIdLst>
  <p:sldSz cx="9144000" cy="6858000" type="screen4x3"/>
  <p:notesSz cx="7019925" cy="9305925"/>
  <p:embeddedFontLst>
    <p:embeddedFont>
      <p:font typeface="Helvetica Neue" panose="020B0604020202020204"/>
      <p:regular r:id="rId37"/>
      <p:bold r:id="rId38"/>
      <p:italic r:id="rId39"/>
      <p:boldItalic r:id="rId40"/>
    </p:embeddedFont>
    <p:embeddedFont>
      <p:font typeface="SJSU Spartan Bold" panose="02000000000000000000" charset="0"/>
      <p:regular r:id="rId41"/>
    </p:embeddedFont>
    <p:embeddedFont>
      <p:font typeface="SJSU Spartan Regular" panose="02000000000000000000" charset="0"/>
      <p:regular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SimSun" panose="02010600030101010101" pitchFamily="2" charset="-122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EB1B665-E86F-466B-813B-4E6C05761FB7}">
          <p14:sldIdLst>
            <p14:sldId id="257"/>
            <p14:sldId id="258"/>
            <p14:sldId id="259"/>
          </p14:sldIdLst>
        </p14:section>
        <p14:section name="Untitled Section" id="{F72D753F-32C6-4738-A0A3-6903C130F7D4}">
          <p14:sldIdLst>
            <p14:sldId id="283"/>
            <p14:sldId id="260"/>
            <p14:sldId id="271"/>
            <p14:sldId id="261"/>
            <p14:sldId id="268"/>
            <p14:sldId id="269"/>
            <p14:sldId id="270"/>
            <p14:sldId id="285"/>
            <p14:sldId id="286"/>
            <p14:sldId id="287"/>
            <p14:sldId id="292"/>
            <p14:sldId id="290"/>
            <p14:sldId id="289"/>
            <p14:sldId id="284"/>
            <p14:sldId id="291"/>
            <p14:sldId id="265"/>
            <p14:sldId id="266"/>
            <p14:sldId id="267"/>
            <p14:sldId id="281"/>
            <p14:sldId id="282"/>
            <p14:sldId id="294"/>
            <p14:sldId id="295"/>
            <p14:sldId id="293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2" autoAdjust="0"/>
    <p:restoredTop sz="95597" autoAdjust="0"/>
  </p:normalViewPr>
  <p:slideViewPr>
    <p:cSldViewPr snapToGrid="0">
      <p:cViewPr varScale="1">
        <p:scale>
          <a:sx n="66" d="100"/>
          <a:sy n="66" d="100"/>
        </p:scale>
        <p:origin x="-1148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32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font" Target="fonts/font3.fntdata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font" Target="fonts/font8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font" Target="fonts/font7.fntdata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1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Relationship Id="rId4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openxmlformats.org/officeDocument/2006/relationships/chartUserShapes" Target="../drawings/drawing10.xml"/><Relationship Id="rId1" Type="http://schemas.openxmlformats.org/officeDocument/2006/relationships/package" Target="../embeddings/Microsoft_Excel_Worksheet10.xlsx"/><Relationship Id="rId4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openxmlformats.org/officeDocument/2006/relationships/chartUserShapes" Target="../drawings/drawing11.xml"/><Relationship Id="rId1" Type="http://schemas.openxmlformats.org/officeDocument/2006/relationships/package" Target="../embeddings/Microsoft_Excel_Worksheet11.xlsx"/><Relationship Id="rId4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Style" Target="style12.xml"/><Relationship Id="rId2" Type="http://schemas.microsoft.com/office/2011/relationships/chartColorStyle" Target="colors12.xml"/><Relationship Id="rId1" Type="http://schemas.openxmlformats.org/officeDocument/2006/relationships/package" Target="../embeddings/Microsoft_Excel_Worksheet12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2.xlsx"/><Relationship Id="rId4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Microsoft_Excel_Worksheet3.xlsx"/><Relationship Id="rId4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Microsoft_Excel_Worksheet4.xlsx"/><Relationship Id="rId4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Microsoft_Excel_Worksheet5.xlsx"/><Relationship Id="rId4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openxmlformats.org/officeDocument/2006/relationships/chartUserShapes" Target="../drawings/drawing6.xml"/><Relationship Id="rId1" Type="http://schemas.openxmlformats.org/officeDocument/2006/relationships/package" Target="../embeddings/Microsoft_Excel_Worksheet6.xlsx"/><Relationship Id="rId4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openxmlformats.org/officeDocument/2006/relationships/chartUserShapes" Target="../drawings/drawing7.xml"/><Relationship Id="rId1" Type="http://schemas.openxmlformats.org/officeDocument/2006/relationships/package" Target="../embeddings/Microsoft_Excel_Worksheet7.xlsx"/><Relationship Id="rId4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openxmlformats.org/officeDocument/2006/relationships/chartUserShapes" Target="../drawings/drawing8.xml"/><Relationship Id="rId1" Type="http://schemas.openxmlformats.org/officeDocument/2006/relationships/package" Target="../embeddings/Microsoft_Excel_Worksheet8.xlsx"/><Relationship Id="rId4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openxmlformats.org/officeDocument/2006/relationships/chartUserShapes" Target="../drawings/drawing9.xml"/><Relationship Id="rId1" Type="http://schemas.openxmlformats.org/officeDocument/2006/relationships/package" Target="../embeddings/Microsoft_Excel_Worksheet9.xlsx"/><Relationship Id="rId4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2809294241554245"/>
          <c:w val="0.76808037884153368"/>
          <c:h val="0.4082827012621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2006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0851629657403936"/>
                  <c:y val="8.789061959334279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913280517145637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0.26</c:v>
                </c:pt>
                <c:pt idx="1">
                  <c:v>0.74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974109824932283E-2"/>
          <c:y val="2.578124841404722E-2"/>
          <c:w val="0.92005178035013546"/>
          <c:h val="0.550705551752857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53F82041-25B4-4F8D-8631-E111D1D47078}" type="VALUE">
                      <a:rPr lang="en-US" sz="1200">
                        <a:solidFill>
                          <a:schemeClr val="tx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0055A2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srgbClr val="0055A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14F705A0-E823-489B-B8F5-62BCC279C85A}" type="VALUE">
                      <a:rPr lang="en-US" sz="1200">
                        <a:solidFill>
                          <a:schemeClr val="accent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E5A823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DC79D22A-362C-4D1C-9704-7E20461E351C}" type="VALUE">
                      <a:rPr lang="en-US" sz="1200">
                        <a:ln>
                          <a:noFill/>
                        </a:ln>
                        <a:solidFill>
                          <a:schemeClr val="bg2"/>
                        </a:solidFill>
                        <a:latin typeface="SJSU Spartan Bold" panose="02000000000000000000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127268352"/>
        <c:axId val="161879104"/>
      </c:barChart>
      <c:catAx>
        <c:axId val="1272683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1879104"/>
        <c:crosses val="autoZero"/>
        <c:auto val="1"/>
        <c:lblAlgn val="ctr"/>
        <c:lblOffset val="100"/>
        <c:noMultiLvlLbl val="0"/>
      </c:catAx>
      <c:valAx>
        <c:axId val="161879104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27268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577037972344536E-2"/>
          <c:y val="0.59813142235904149"/>
          <c:w val="0.89004506585363352"/>
          <c:h val="0.11827484508643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JSU Spartan Bold" panose="020000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974109824932283E-2"/>
          <c:y val="2.578124841404722E-2"/>
          <c:w val="0.92005178035013546"/>
          <c:h val="0.550705551752857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53F82041-25B4-4F8D-8631-E111D1D47078}" type="VALUE">
                      <a:rPr lang="en-US" sz="1200">
                        <a:solidFill>
                          <a:schemeClr val="tx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0055A2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srgbClr val="0055A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14F705A0-E823-489B-B8F5-62BCC279C85A}" type="VALUE">
                      <a:rPr lang="en-US" sz="1200">
                        <a:solidFill>
                          <a:schemeClr val="accent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E5A823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DC79D22A-362C-4D1C-9704-7E20461E351C}" type="VALUE">
                      <a:rPr lang="en-US" sz="1200">
                        <a:ln>
                          <a:noFill/>
                        </a:ln>
                        <a:solidFill>
                          <a:schemeClr val="bg2"/>
                        </a:solidFill>
                        <a:latin typeface="SJSU Spartan Bold" panose="02000000000000000000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127732736"/>
        <c:axId val="161881408"/>
      </c:barChart>
      <c:catAx>
        <c:axId val="12773273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1881408"/>
        <c:crosses val="autoZero"/>
        <c:auto val="1"/>
        <c:lblAlgn val="ctr"/>
        <c:lblOffset val="100"/>
        <c:noMultiLvlLbl val="0"/>
      </c:catAx>
      <c:valAx>
        <c:axId val="161881408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27732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577037972344536E-2"/>
          <c:y val="0.59813142235904149"/>
          <c:w val="0.89004506585363352"/>
          <c:h val="0.11827484508643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JSU Spartan Bold" panose="020000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Blue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2"/>
              </a:solidFill>
              <a:ln w="9525">
                <a:solidFill>
                  <a:schemeClr val="tx2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100</c:v>
                </c:pt>
                <c:pt idx="1">
                  <c:v>150</c:v>
                </c:pt>
                <c:pt idx="2">
                  <c:v>200</c:v>
                </c:pt>
                <c:pt idx="3">
                  <c:v>250</c:v>
                </c:pt>
                <c:pt idx="4">
                  <c:v>300</c:v>
                </c:pt>
                <c:pt idx="5">
                  <c:v>350</c:v>
                </c:pt>
                <c:pt idx="6">
                  <c:v>400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200</c:v>
                </c:pt>
                <c:pt idx="1">
                  <c:v>140</c:v>
                </c:pt>
                <c:pt idx="2">
                  <c:v>190</c:v>
                </c:pt>
                <c:pt idx="3">
                  <c:v>180</c:v>
                </c:pt>
                <c:pt idx="4">
                  <c:v>210</c:v>
                </c:pt>
                <c:pt idx="5">
                  <c:v>260</c:v>
                </c:pt>
                <c:pt idx="6">
                  <c:v>255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Gold</c:v>
                </c:pt>
              </c:strCache>
            </c:strRef>
          </c:tx>
          <c:spPr>
            <a:ln w="28575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100</c:v>
                </c:pt>
                <c:pt idx="1">
                  <c:v>150</c:v>
                </c:pt>
                <c:pt idx="2">
                  <c:v>200</c:v>
                </c:pt>
                <c:pt idx="3">
                  <c:v>250</c:v>
                </c:pt>
                <c:pt idx="4">
                  <c:v>300</c:v>
                </c:pt>
                <c:pt idx="5">
                  <c:v>350</c:v>
                </c:pt>
                <c:pt idx="6">
                  <c:v>400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150</c:v>
                </c:pt>
                <c:pt idx="1">
                  <c:v>225</c:v>
                </c:pt>
                <c:pt idx="2">
                  <c:v>140</c:v>
                </c:pt>
                <c:pt idx="3">
                  <c:v>200</c:v>
                </c:pt>
                <c:pt idx="4">
                  <c:v>100</c:v>
                </c:pt>
                <c:pt idx="5">
                  <c:v>225</c:v>
                </c:pt>
                <c:pt idx="6">
                  <c:v>300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269376"/>
        <c:axId val="127428288"/>
      </c:lineChart>
      <c:catAx>
        <c:axId val="12726937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666666"/>
                </a:solidFill>
                <a:latin typeface="SJSU Spartan Regular" panose="02000000000000000000" pitchFamily="2" charset="0"/>
                <a:ea typeface="+mn-ea"/>
                <a:cs typeface="+mn-cs"/>
              </a:defRPr>
            </a:pPr>
            <a:endParaRPr lang="en-US"/>
          </a:p>
        </c:txPr>
        <c:crossAx val="127428288"/>
        <c:crossesAt val="0"/>
        <c:auto val="1"/>
        <c:lblAlgn val="ctr"/>
        <c:lblOffset val="100"/>
        <c:noMultiLvlLbl val="0"/>
      </c:catAx>
      <c:valAx>
        <c:axId val="127428288"/>
        <c:scaling>
          <c:orientation val="minMax"/>
          <c:max val="300"/>
          <c:min val="5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666666"/>
                </a:solidFill>
                <a:latin typeface="SJSU Spartan Regular" panose="02000000000000000000" pitchFamily="2" charset="0"/>
                <a:ea typeface="+mn-ea"/>
                <a:cs typeface="+mn-cs"/>
              </a:defRPr>
            </a:pPr>
            <a:endParaRPr lang="en-US"/>
          </a:p>
        </c:txPr>
        <c:crossAx val="127269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8023719257315"/>
          <c:y val="0.1304366922713649"/>
          <c:w val="0.77689872099320922"/>
          <c:h val="0.412970200973781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2007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4599425071866021"/>
                  <c:y val="-8.202939948145962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285078045947462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0.43</c:v>
                </c:pt>
                <c:pt idx="1">
                  <c:v>0.56999999999999995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304366922713649"/>
          <c:w val="0.79453540529656019"/>
          <c:h val="0.422345200397071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2008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3245809551583829"/>
                  <c:y val="-0.239062485293892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44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67890553156339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0.87</c:v>
                </c:pt>
                <c:pt idx="1">
                  <c:v>0.13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2809294241554245"/>
          <c:w val="0.76808037884153368"/>
          <c:h val="0.40828270126213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2006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0851629657403936"/>
                  <c:y val="8.789061959334279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913280517145637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0.26</c:v>
                </c:pt>
                <c:pt idx="1">
                  <c:v>0.74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8023719257315"/>
          <c:y val="0.1304366922713649"/>
          <c:w val="0.77689872099320922"/>
          <c:h val="0.4129702009737819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2007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4599425071866021"/>
                  <c:y val="-8.2029399481459622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285078045947462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0.43</c:v>
                </c:pt>
                <c:pt idx="1">
                  <c:v>0.56999999999999995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62071407740701"/>
          <c:y val="0.1304366922713649"/>
          <c:w val="0.79453540529656019"/>
          <c:h val="0.422345200397071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2008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accent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3245809551583829"/>
                  <c:y val="-0.2390624852938924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44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44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42800205527"/>
                      <c:h val="0.1167890553156339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0.87</c:v>
                </c:pt>
                <c:pt idx="1">
                  <c:v>0.13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229712550265527"/>
          <c:y val="0.16611742334415455"/>
          <c:w val="0.77442029647610955"/>
          <c:h val="0.4520401419758771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2006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26913868147898501"/>
                  <c:y val="8.085937002587537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44177671941378832"/>
                      <c:h val="0.1378828040180361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0.36</c:v>
                </c:pt>
                <c:pt idx="1">
                  <c:v>0.64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1.1207834108764581E-4"/>
          <c:y val="9.374999423289898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62" b="0" i="0" u="none" strike="noStrike" kern="1200" spc="0" baseline="0">
              <a:solidFill>
                <a:schemeClr val="bg1"/>
              </a:solidFill>
              <a:latin typeface="Helvetica Neue" panose="020B0604020202020204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739254039575637"/>
          <c:y val="0.1734524376567152"/>
          <c:w val="0.7593624444981214"/>
          <c:h val="0.4432510800165427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2009</c:v>
                </c:pt>
              </c:strCache>
            </c:strRef>
          </c:tx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pattFill prst="dkDnDiag">
                <a:fgClr>
                  <a:schemeClr val="tx2"/>
                </a:fgClr>
                <a:bgClr>
                  <a:schemeClr val="bg1"/>
                </a:bgClr>
              </a:patt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9.051390534677059E-2"/>
                  <c:y val="-0.2144531118077564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F4D2A6D-875C-409B-ACAD-078EEBFFFDF5}" type="VALUE">
                      <a:rPr lang="en-US" sz="4400" smtClean="0">
                        <a:solidFill>
                          <a:schemeClr val="bg1"/>
                        </a:solidFill>
                        <a:latin typeface="Helvetica Neue" panose="020B0604020202020204" pitchFamily="34" charset="0"/>
                      </a:rPr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0602060159146767"/>
                      <c:h val="0.15663280286461598"/>
                    </c:manualLayout>
                  </c15:layout>
                  <c15:dlblFieldTable/>
                  <c15:showDataLabelsRange val="0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Solid</c:v>
                </c:pt>
                <c:pt idx="1">
                  <c:v>Dashed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0.92</c:v>
                </c:pt>
                <c:pt idx="1">
                  <c:v>0.08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2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974109824932283E-2"/>
          <c:y val="2.578124841404722E-2"/>
          <c:w val="0.92005178035013546"/>
          <c:h val="0.550705551752857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53F82041-25B4-4F8D-8631-E111D1D47078}" type="VALUE">
                      <a:rPr lang="en-US" sz="1200">
                        <a:solidFill>
                          <a:schemeClr val="tx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0055A2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srgbClr val="0055A2"/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800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14F705A0-E823-489B-B8F5-62BCC279C85A}" type="VALUE">
                      <a:rPr lang="en-US" sz="1200">
                        <a:solidFill>
                          <a:schemeClr val="accent2"/>
                        </a:solidFill>
                        <a:latin typeface="SJSU Spartan Bold" panose="02000000000000000000" pitchFamily="2" charset="0"/>
                      </a:rPr>
                      <a:pPr>
                        <a:defRPr sz="1800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srgbClr val="E5A823"/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dk1">
                            <a:lumMod val="65000"/>
                            <a:lumOff val="35000"/>
                          </a:schemeClr>
                        </a:solidFill>
                        <a:latin typeface="SJSU Spartan Bold" panose="02000000000000000000" pitchFamily="2" charset="0"/>
                        <a:ea typeface="+mn-ea"/>
                        <a:cs typeface="+mn-cs"/>
                      </a:defRPr>
                    </a:pPr>
                    <a:fld id="{DC79D22A-362C-4D1C-9704-7E20461E351C}" type="VALUE">
                      <a:rPr lang="en-US" sz="1200">
                        <a:ln>
                          <a:noFill/>
                        </a:ln>
                        <a:solidFill>
                          <a:schemeClr val="bg2"/>
                        </a:solidFill>
                        <a:latin typeface="SJSU Spartan Bold" panose="02000000000000000000" pitchFamily="2" charset="0"/>
                      </a:rPr>
                      <a:pPr>
                        <a:defRPr sz="1197" b="0" i="0" u="none" strike="noStrike" kern="1200" baseline="0">
                          <a:solidFill>
                            <a:schemeClr val="dk1">
                              <a:lumMod val="65000"/>
                              <a:lumOff val="35000"/>
                            </a:schemeClr>
                          </a:solidFill>
                          <a:latin typeface="SJSU Spartan Bold" panose="02000000000000000000" pitchFamily="2" charset="0"/>
                          <a:ea typeface="+mn-ea"/>
                          <a:cs typeface="+mn-cs"/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0%" sourceLinked="0"/>
              <c:spPr>
                <a:solidFill>
                  <a:prstClr val="white"/>
                </a:solidFill>
                <a:ln>
                  <a:solidFill>
                    <a:prstClr val="black">
                      <a:lumMod val="25000"/>
                      <a:lumOff val="75000"/>
                    </a:prstClr>
                  </a:solidFill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JSU Spartan Bold" panose="02000000000000000000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Assets 250,000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127033344"/>
        <c:axId val="161877376"/>
      </c:barChart>
      <c:catAx>
        <c:axId val="12703334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1877376"/>
        <c:crosses val="autoZero"/>
        <c:auto val="1"/>
        <c:lblAlgn val="ctr"/>
        <c:lblOffset val="100"/>
        <c:noMultiLvlLbl val="0"/>
      </c:catAx>
      <c:valAx>
        <c:axId val="161877376"/>
        <c:scaling>
          <c:orientation val="minMax"/>
          <c:max val="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27033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3577037972344536E-2"/>
          <c:y val="0.59813142235904149"/>
          <c:w val="0.89004506585363352"/>
          <c:h val="0.118274845086439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JSU Spartan Bold" panose="02000000000000000000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0.31977</cdr:x>
      <cdr:y>0.35304</cdr:y>
    </cdr:from>
    <cdr:to>
      <cdr:x>0.69834</cdr:x>
      <cdr:y>0.46049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921052" y="1913006"/>
          <a:ext cx="1090419" cy="58226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000" dirty="0" smtClean="0">
              <a:solidFill>
                <a:schemeClr val="bg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bg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bg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latin typeface="Helvetica Neue" panose="020B0604020202020204" pitchFamily="34" charset="0"/>
            </a:rPr>
            <a:t>amet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elit</a:t>
          </a:r>
          <a:r>
            <a:rPr lang="en-US" sz="1200" dirty="0" smtClean="0"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turpis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Ut</a:t>
          </a:r>
          <a:r>
            <a:rPr lang="en-US" sz="1200" dirty="0" smtClean="0"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latin typeface="Helvetica Neue" panose="020B0604020202020204" pitchFamily="34" charset="0"/>
            </a:rPr>
            <a:t>urna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quis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mauris</a:t>
          </a:r>
          <a:r>
            <a:rPr lang="en-US" sz="1200" dirty="0" smtClean="0"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tellus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Nulla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latin typeface="Helvetica Neue" panose="020B0604020202020204" pitchFamily="34" charset="0"/>
            </a:rPr>
            <a:t> vel.</a:t>
          </a:r>
          <a:endParaRPr lang="en-US" sz="1200" dirty="0">
            <a:latin typeface="Helvetica Neue" panose="020B0604020202020204" pitchFamily="34" charset="0"/>
          </a:endParaRPr>
        </a:p>
      </cdr:txBody>
    </cdr:sp>
  </cdr:relSizeAnchor>
</c:userShapes>
</file>

<file path=ppt/drawings/drawing10.xml><?xml version="1.0" encoding="utf-8"?>
<c:userShapes xmlns:c="http://schemas.openxmlformats.org/drawingml/2006/chart">
  <cdr:relSizeAnchor xmlns:cdr="http://schemas.openxmlformats.org/drawingml/2006/chartDrawing">
    <cdr:from>
      <cdr:x>0.04595</cdr:x>
      <cdr:y>0.7115</cdr:y>
    </cdr:from>
    <cdr:to>
      <cdr:x>0.95203</cdr:x>
      <cdr:y>0.77112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10948" y="3736126"/>
          <a:ext cx="2187757" cy="313052"/>
        </a:xfrm>
        <a:prstGeom xmlns:a="http://schemas.openxmlformats.org/drawingml/2006/main" prst="rect">
          <a:avLst/>
        </a:prstGeom>
        <a:ln xmlns:a="http://schemas.openxmlformats.org/drawingml/2006/main" w="38100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400" dirty="0" smtClean="0">
              <a:solidFill>
                <a:schemeClr val="tx2"/>
              </a:solidFill>
              <a:latin typeface="SJSU Spartan Bold" panose="02000000000000000000" pitchFamily="2" charset="0"/>
            </a:rPr>
            <a:t>Assets 250,000</a:t>
          </a:r>
          <a:endParaRPr lang="en-US" sz="1400" dirty="0">
            <a:solidFill>
              <a:schemeClr val="tx2"/>
            </a:solidFill>
            <a:latin typeface="SJSU Spartan Bold" panose="02000000000000000000" pitchFamily="2" charset="0"/>
          </a:endParaRPr>
        </a:p>
      </cdr:txBody>
    </cdr:sp>
  </cdr:relSizeAnchor>
  <cdr:relSizeAnchor xmlns:cdr="http://schemas.openxmlformats.org/drawingml/2006/chartDrawing">
    <cdr:from>
      <cdr:x>0.04595</cdr:x>
      <cdr:y>0.80328</cdr:y>
    </cdr:from>
    <cdr:to>
      <cdr:x>0.9465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133427" y="4218067"/>
          <a:ext cx="2614863" cy="103298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100" dirty="0" smtClean="0">
              <a:solidFill>
                <a:schemeClr val="tx1"/>
              </a:solidFill>
              <a:latin typeface="SJSU Spartan Regular" panose="02000000000000000000" pitchFamily="2" charset="0"/>
            </a:rPr>
            <a:t>Lorem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ipsum dolor sit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amet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,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conectetur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adipiscing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elit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Aliquam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non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sem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mauria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</a:t>
          </a:r>
          <a:endParaRPr lang="en-US" sz="1100" dirty="0">
            <a:solidFill>
              <a:schemeClr val="tx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11.xml><?xml version="1.0" encoding="utf-8"?>
<c:userShapes xmlns:c="http://schemas.openxmlformats.org/drawingml/2006/chart">
  <cdr:relSizeAnchor xmlns:cdr="http://schemas.openxmlformats.org/drawingml/2006/chartDrawing">
    <cdr:from>
      <cdr:x>0.04462</cdr:x>
      <cdr:y>0.7115</cdr:y>
    </cdr:from>
    <cdr:to>
      <cdr:x>0.9565</cdr:x>
      <cdr:y>0.77112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84273" y="3736125"/>
          <a:ext cx="3765905" cy="313053"/>
        </a:xfrm>
        <a:prstGeom xmlns:a="http://schemas.openxmlformats.org/drawingml/2006/main" prst="rect">
          <a:avLst/>
        </a:prstGeom>
        <a:ln xmlns:a="http://schemas.openxmlformats.org/drawingml/2006/main" w="38100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400" dirty="0" smtClean="0">
              <a:solidFill>
                <a:schemeClr val="tx2"/>
              </a:solidFill>
              <a:latin typeface="SJSU Spartan Bold" panose="02000000000000000000" pitchFamily="2" charset="0"/>
            </a:rPr>
            <a:t>Assets 250,000</a:t>
          </a:r>
          <a:endParaRPr lang="en-US" sz="1400" dirty="0">
            <a:solidFill>
              <a:schemeClr val="tx2"/>
            </a:solidFill>
            <a:latin typeface="SJSU Spartan Bold" panose="02000000000000000000" pitchFamily="2" charset="0"/>
          </a:endParaRPr>
        </a:p>
      </cdr:txBody>
    </cdr:sp>
  </cdr:relSizeAnchor>
  <cdr:relSizeAnchor xmlns:cdr="http://schemas.openxmlformats.org/drawingml/2006/chartDrawing">
    <cdr:from>
      <cdr:x>0.04171</cdr:x>
      <cdr:y>0.80328</cdr:y>
    </cdr:from>
    <cdr:to>
      <cdr:x>0.95067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229681" y="4352707"/>
          <a:ext cx="5005136" cy="1065960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100" dirty="0" smtClean="0">
              <a:solidFill>
                <a:schemeClr val="tx1"/>
              </a:solidFill>
              <a:latin typeface="SJSU Spartan Regular" panose="02000000000000000000" pitchFamily="2" charset="0"/>
            </a:rPr>
            <a:t>Lorem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ipsum dolor sit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amet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,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conectetur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adipiscing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elit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Aliquam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non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sem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mauria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adipiacing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elit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Aliquam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non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sem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mauria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noborust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jaobroaibi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.</a:t>
          </a:r>
          <a:endParaRPr lang="en-US" sz="1100" dirty="0">
            <a:solidFill>
              <a:schemeClr val="tx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latin typeface="Helvetica Neue" panose="020B0604020202020204" pitchFamily="34" charset="0"/>
            </a:rPr>
            <a:t>amet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elit</a:t>
          </a:r>
          <a:r>
            <a:rPr lang="en-US" sz="1200" dirty="0" smtClean="0"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turpis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Ut</a:t>
          </a:r>
          <a:r>
            <a:rPr lang="en-US" sz="1200" dirty="0" smtClean="0"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latin typeface="Helvetica Neue" panose="020B0604020202020204" pitchFamily="34" charset="0"/>
            </a:rPr>
            <a:t>urna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quis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mauris</a:t>
          </a:r>
          <a:r>
            <a:rPr lang="en-US" sz="1200" dirty="0" smtClean="0"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tellus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Nulla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latin typeface="Helvetica Neue" panose="020B0604020202020204" pitchFamily="34" charset="0"/>
            </a:rPr>
            <a:t> vel.</a:t>
          </a:r>
          <a:endParaRPr lang="en-US" sz="1200" dirty="0"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0.36466</cdr:y>
    </cdr:from>
    <cdr:to>
      <cdr:x>0.68928</cdr:x>
      <cdr:y>0.47212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69" y="1975998"/>
          <a:ext cx="1090419" cy="58226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bg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bg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bg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latin typeface="Helvetica Neue" panose="020B0604020202020204" pitchFamily="34" charset="0"/>
            </a:rPr>
            <a:t>amet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elit</a:t>
          </a:r>
          <a:r>
            <a:rPr lang="en-US" sz="1200" dirty="0" smtClean="0"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turpis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Ut</a:t>
          </a:r>
          <a:r>
            <a:rPr lang="en-US" sz="1200" dirty="0" smtClean="0"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latin typeface="Helvetica Neue" panose="020B0604020202020204" pitchFamily="34" charset="0"/>
            </a:rPr>
            <a:t>urna</a:t>
          </a:r>
          <a:r>
            <a:rPr lang="en-US" sz="1200" dirty="0" smtClean="0"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quis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mauris</a:t>
          </a:r>
          <a:r>
            <a:rPr lang="en-US" sz="1200" dirty="0" smtClean="0"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tellus</a:t>
          </a:r>
          <a:r>
            <a:rPr lang="en-US" sz="1200" dirty="0" smtClean="0"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latin typeface="Helvetica Neue" panose="020B0604020202020204" pitchFamily="34" charset="0"/>
            </a:rPr>
            <a:t>Nulla</a:t>
          </a:r>
          <a:r>
            <a:rPr lang="en-US" sz="1200" dirty="0" smtClean="0"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latin typeface="Helvetica Neue" panose="020B0604020202020204" pitchFamily="34" charset="0"/>
            </a:rPr>
            <a:t>. Dui</a:t>
          </a:r>
          <a:r>
            <a:rPr lang="en-US" sz="1200" baseline="0" dirty="0" smtClean="0">
              <a:latin typeface="Helvetica Neue" panose="020B0604020202020204" pitchFamily="34" charset="0"/>
            </a:rPr>
            <a:t> id </a:t>
          </a:r>
          <a:r>
            <a:rPr lang="en-US" sz="1200" baseline="0" dirty="0" err="1" smtClean="0">
              <a:latin typeface="Helvetica Neue" panose="020B0604020202020204" pitchFamily="34" charset="0"/>
            </a:rPr>
            <a:t>lacinia</a:t>
          </a:r>
          <a:r>
            <a:rPr lang="en-US" sz="1200" baseline="0" dirty="0" smtClean="0">
              <a:latin typeface="Helvetica Neue" panose="020B0604020202020204" pitchFamily="34" charset="0"/>
            </a:rPr>
            <a:t> vel.</a:t>
          </a:r>
          <a:endParaRPr lang="en-US" sz="1200" dirty="0"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0.36954</cdr:y>
    </cdr:from>
    <cdr:to>
      <cdr:x>0.68929</cdr:x>
      <cdr:y>0.47699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70" y="2002414"/>
          <a:ext cx="1090419" cy="582260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bg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bg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bg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0.31977</cdr:x>
      <cdr:y>0.35304</cdr:y>
    </cdr:from>
    <cdr:to>
      <cdr:x>0.69834</cdr:x>
      <cdr:y>0.46049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921052" y="1913006"/>
          <a:ext cx="1090419" cy="58226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000" dirty="0" smtClean="0">
              <a:solidFill>
                <a:schemeClr val="tx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amet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elit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turpis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urna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quis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mauris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tellus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Nulla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vel.</a:t>
          </a:r>
          <a:endParaRPr lang="en-US" sz="12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amet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elit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turpis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urna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quis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mauris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tellus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Nulla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Dui id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lacinia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vel.</a:t>
          </a:r>
          <a:endParaRPr lang="en-US" sz="12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0.36466</cdr:y>
    </cdr:from>
    <cdr:to>
      <cdr:x>0.68928</cdr:x>
      <cdr:y>0.47212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69" y="1975998"/>
          <a:ext cx="1090419" cy="58226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tx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0.07447</cdr:x>
      <cdr:y>0.64144</cdr:y>
    </cdr:from>
    <cdr:to>
      <cdr:x>0.92553</cdr:x>
      <cdr:y>0.96118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311612" y="3475758"/>
          <a:ext cx="3561347" cy="1732548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just">
            <a:lnSpc>
              <a:spcPct val="150000"/>
            </a:lnSpc>
          </a:pP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Lorem ipsum dolor sit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amet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consectetur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adipiscing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elit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Nam ac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turpis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dui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urna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tincidunt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quis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mauris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id,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egestas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tellus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Nulla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 </a:t>
          </a:r>
          <a:r>
            <a:rPr lang="en-US" sz="120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facilisi</a:t>
          </a:r>
          <a:r>
            <a:rPr lang="en-US" sz="1200" dirty="0" smtClean="0">
              <a:solidFill>
                <a:schemeClr val="tx1"/>
              </a:solidFill>
              <a:latin typeface="Helvetica Neue" panose="020B0604020202020204" pitchFamily="34" charset="0"/>
            </a:rPr>
            <a:t>. Dui</a:t>
          </a:r>
          <a:r>
            <a:rPr lang="en-US" sz="12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id </a:t>
          </a:r>
          <a:r>
            <a:rPr lang="en-US" sz="1200" baseline="0" dirty="0" err="1" smtClean="0">
              <a:solidFill>
                <a:schemeClr val="tx1"/>
              </a:solidFill>
              <a:latin typeface="Helvetica Neue" panose="020B0604020202020204" pitchFamily="34" charset="0"/>
            </a:rPr>
            <a:t>lacinia</a:t>
          </a:r>
          <a:r>
            <a:rPr lang="en-US" sz="12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vel.</a:t>
          </a:r>
          <a:endParaRPr lang="en-US" sz="12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  <cdr:relSizeAnchor xmlns:cdr="http://schemas.openxmlformats.org/drawingml/2006/chartDrawing">
    <cdr:from>
      <cdr:x>0.31071</cdr:x>
      <cdr:y>0.36954</cdr:y>
    </cdr:from>
    <cdr:to>
      <cdr:x>0.68929</cdr:x>
      <cdr:y>0.47699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894970" y="2002414"/>
          <a:ext cx="1090419" cy="582260"/>
        </a:xfrm>
        <a:prstGeom xmlns:a="http://schemas.openxmlformats.org/drawingml/2006/main" prst="rect">
          <a:avLst/>
        </a:prstGeom>
        <a:solidFill xmlns:a="http://schemas.openxmlformats.org/drawingml/2006/main">
          <a:schemeClr val="accent2"/>
        </a:solidFill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000" dirty="0" smtClean="0">
              <a:solidFill>
                <a:schemeClr val="tx1"/>
              </a:solidFill>
              <a:latin typeface="Helvetica Neue" panose="020B0604020202020204" pitchFamily="34" charset="0"/>
            </a:rPr>
            <a:t>Click</a:t>
          </a:r>
          <a:r>
            <a:rPr lang="en-US" sz="1000" baseline="0" dirty="0" smtClean="0">
              <a:solidFill>
                <a:schemeClr val="tx1"/>
              </a:solidFill>
              <a:latin typeface="Helvetica Neue" panose="020B0604020202020204" pitchFamily="34" charset="0"/>
            </a:rPr>
            <a:t> here to enter descriptive text</a:t>
          </a:r>
          <a:endParaRPr lang="en-US" sz="1000" dirty="0">
            <a:solidFill>
              <a:schemeClr val="tx1"/>
            </a:solidFill>
            <a:latin typeface="Helvetica Neue" panose="020B0604020202020204" pitchFamily="34" charset="0"/>
          </a:endParaRPr>
        </a:p>
      </cdr:txBody>
    </cdr: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0.11581</cdr:x>
      <cdr:y>0.71522</cdr:y>
    </cdr:from>
    <cdr:to>
      <cdr:x>0.88419</cdr:x>
      <cdr:y>0.8695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366301" y="3875539"/>
          <a:ext cx="2430349" cy="835992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US" sz="1200" dirty="0" smtClean="0">
              <a:solidFill>
                <a:schemeClr val="bg1"/>
              </a:solidFill>
              <a:latin typeface="SJSU Spartan Regular" panose="02000000000000000000" pitchFamily="2" charset="0"/>
            </a:rPr>
            <a:t>Click</a:t>
          </a:r>
          <a:r>
            <a:rPr lang="en-US" sz="1200" baseline="0" dirty="0" smtClean="0">
              <a:solidFill>
                <a:schemeClr val="bg1"/>
              </a:solidFill>
              <a:latin typeface="SJSU Spartan Regular" panose="02000000000000000000" pitchFamily="2" charset="0"/>
            </a:rPr>
            <a:t> here to enter descriptive text about the chart</a:t>
          </a:r>
          <a:endParaRPr lang="en-US" sz="1200" dirty="0">
            <a:solidFill>
              <a:schemeClr val="bg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8.xml><?xml version="1.0" encoding="utf-8"?>
<c:userShapes xmlns:c="http://schemas.openxmlformats.org/drawingml/2006/chart">
  <cdr:relSizeAnchor xmlns:cdr="http://schemas.openxmlformats.org/drawingml/2006/chartDrawing">
    <cdr:from>
      <cdr:x>0.1158</cdr:x>
      <cdr:y>0.71972</cdr:y>
    </cdr:from>
    <cdr:to>
      <cdr:x>0.8842</cdr:x>
      <cdr:y>0.874</cdr:y>
    </cdr:to>
    <cdr:sp macro="" textlink="">
      <cdr:nvSpPr>
        <cdr:cNvPr id="5" name="Rectangle 4"/>
        <cdr:cNvSpPr/>
      </cdr:nvSpPr>
      <cdr:spPr>
        <a:xfrm xmlns:a="http://schemas.openxmlformats.org/drawingml/2006/main">
          <a:off x="366286" y="3899923"/>
          <a:ext cx="2430384" cy="835992"/>
        </a:xfrm>
        <a:prstGeom xmlns:a="http://schemas.openxmlformats.org/drawingml/2006/main" prst="rect">
          <a:avLst/>
        </a:prstGeom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1200" dirty="0" smtClean="0">
              <a:solidFill>
                <a:schemeClr val="bg1"/>
              </a:solidFill>
              <a:latin typeface="SJSU Spartan Regular" panose="02000000000000000000" pitchFamily="2" charset="0"/>
            </a:rPr>
            <a:t>Click</a:t>
          </a:r>
          <a:r>
            <a:rPr lang="en-US" sz="1200" baseline="0" dirty="0" smtClean="0">
              <a:solidFill>
                <a:schemeClr val="bg1"/>
              </a:solidFill>
              <a:latin typeface="SJSU Spartan Regular" panose="02000000000000000000" pitchFamily="2" charset="0"/>
            </a:rPr>
            <a:t> here to enter descriptive text about the chart</a:t>
          </a:r>
          <a:endParaRPr lang="en-US" sz="1200" dirty="0">
            <a:solidFill>
              <a:schemeClr val="bg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drawings/drawing9.xml><?xml version="1.0" encoding="utf-8"?>
<c:userShapes xmlns:c="http://schemas.openxmlformats.org/drawingml/2006/chart">
  <cdr:relSizeAnchor xmlns:cdr="http://schemas.openxmlformats.org/drawingml/2006/chartDrawing">
    <cdr:from>
      <cdr:x>0.05082</cdr:x>
      <cdr:y>0.7115</cdr:y>
    </cdr:from>
    <cdr:to>
      <cdr:x>0.94774</cdr:x>
      <cdr:y>0.7688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9543" y="3736126"/>
          <a:ext cx="1580316" cy="300860"/>
        </a:xfrm>
        <a:prstGeom xmlns:a="http://schemas.openxmlformats.org/drawingml/2006/main" prst="rect">
          <a:avLst/>
        </a:prstGeom>
        <a:ln xmlns:a="http://schemas.openxmlformats.org/drawingml/2006/main" w="38100">
          <a:solidFill>
            <a:schemeClr val="tx1"/>
          </a:solidFill>
        </a:ln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en-US" sz="1400" dirty="0" smtClean="0">
              <a:solidFill>
                <a:schemeClr val="tx2"/>
              </a:solidFill>
              <a:latin typeface="SJSU Spartan Bold" panose="02000000000000000000" pitchFamily="2" charset="0"/>
            </a:rPr>
            <a:t>Assets 250,000</a:t>
          </a:r>
          <a:endParaRPr lang="en-US" sz="1400" dirty="0">
            <a:solidFill>
              <a:schemeClr val="tx2"/>
            </a:solidFill>
            <a:latin typeface="SJSU Spartan Bold" panose="02000000000000000000" pitchFamily="2" charset="0"/>
          </a:endParaRPr>
        </a:p>
      </cdr:txBody>
    </cdr:sp>
  </cdr:relSizeAnchor>
  <cdr:relSizeAnchor xmlns:cdr="http://schemas.openxmlformats.org/drawingml/2006/chartDrawing">
    <cdr:from>
      <cdr:x>0.05082</cdr:x>
      <cdr:y>0.80328</cdr:y>
    </cdr:from>
    <cdr:to>
      <cdr:x>1</cdr:x>
      <cdr:y>1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119400" y="4218058"/>
          <a:ext cx="2229854" cy="103299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r>
            <a:rPr lang="en-US" sz="1100" dirty="0" smtClean="0">
              <a:solidFill>
                <a:schemeClr val="tx1"/>
              </a:solidFill>
              <a:latin typeface="SJSU Spartan Regular" panose="02000000000000000000" pitchFamily="2" charset="0"/>
            </a:rPr>
            <a:t>Lorem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 ipsum dolor sit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amet</a:t>
          </a:r>
          <a:r>
            <a:rPr lang="en-US" sz="1100" baseline="0" dirty="0" smtClean="0">
              <a:solidFill>
                <a:schemeClr val="tx1"/>
              </a:solidFill>
              <a:latin typeface="SJSU Spartan Regular" panose="02000000000000000000" pitchFamily="2" charset="0"/>
            </a:rPr>
            <a:t>, </a:t>
          </a:r>
          <a:r>
            <a:rPr lang="en-US" sz="1100" baseline="0" dirty="0" err="1" smtClean="0">
              <a:solidFill>
                <a:schemeClr val="tx1"/>
              </a:solidFill>
              <a:latin typeface="SJSU Spartan Regular" panose="02000000000000000000" pitchFamily="2" charset="0"/>
            </a:rPr>
            <a:t>conectetur</a:t>
          </a:r>
          <a:endParaRPr lang="en-US" sz="1100" dirty="0">
            <a:solidFill>
              <a:schemeClr val="tx1"/>
            </a:solidFill>
            <a:latin typeface="SJSU Spartan Regular" panose="02000000000000000000" pitchFamily="2" charset="0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66BE5585-5706-4A65-8753-B295ED1777B0}" type="datetimeFigureOut">
              <a:rPr lang="en-US" smtClean="0"/>
              <a:t>8/22/2019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6050" y="1163638"/>
            <a:ext cx="4187825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CBD2C901-C54C-451E-83B0-7F578DB9AA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3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D2C901-C54C-451E-83B0-7F578DB9AA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71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1.png"/><Relationship Id="rId4" Type="http://schemas.openxmlformats.org/officeDocument/2006/relationships/chart" Target="../charts/chart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1.png"/><Relationship Id="rId4" Type="http://schemas.openxmlformats.org/officeDocument/2006/relationships/chart" Target="../charts/chart6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1.png"/><Relationship Id="rId4" Type="http://schemas.openxmlformats.org/officeDocument/2006/relationships/chart" Target="../charts/chart1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2.xml"/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Overview and Instru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365126"/>
            <a:ext cx="7886700" cy="76221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Template Overview and Instructions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628649" y="1258615"/>
            <a:ext cx="50645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Remember to delete this slide before giving your presentation.</a:t>
            </a:r>
            <a:endParaRPr lang="en-US" sz="1200" i="1" dirty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28650" y="1535614"/>
            <a:ext cx="394335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In this SJSU PowerPoint template, you will find options for a variety of slides to help you make an impactful presentation.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Cover and Title Slides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Start your presentation with one of the title slides.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Bumpers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Use a bumper slide to signal a transition to a new section of your presentation.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Section Headers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Start a new topic or section of your presentation with a section header.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Content Slides (White and Blue Options)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Content slides allow you to present a combination of text, imagery and/or charts.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Image Slides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Let large, compelling images tell your story. Choose from provided image slides or use the university's photo library to find an image that supports your message.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Charts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 Using the instructions below, create custom charts and graphs to present your data.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572000" y="1535614"/>
            <a:ext cx="39410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How to customize your slides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: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To insert your lockup (departmental logo) in place of the SJSU primary mark/logo on a slide, right-click (or </a:t>
            </a:r>
            <a:r>
              <a:rPr lang="en-US" sz="1100" dirty="0" err="1" smtClean="0">
                <a:solidFill>
                  <a:schemeClr val="bg1"/>
                </a:solidFill>
                <a:latin typeface="SJSU Spartan Regular" panose="02000000000000000000" pitchFamily="2" charset="0"/>
              </a:rPr>
              <a:t>Ctrl+click</a:t>
            </a:r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 on Mac) the image and select "Format Shape," then use the "File" button under “Fill – Insert Picture From." You may need to resize the lockup if its size differs from that of the primary mark. To resize, go to "Size/Position" and, under "Text Box,” select "Resize Shape to Fit Text."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To use the built-in charts, you will first need to edit the data for the chart on the Slide Master. Go to View &gt; Slide Master and then find the chart you’d like to edit. Right-click and select "Edit Data." When you are done editing, go back to the Home tab and insert a new slide based on that Slide Master.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For some slide layouts, you will need to manually turn on the footer and/or slide numbers.</a:t>
            </a:r>
          </a:p>
          <a:p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For compelling SJSU imagery to use in your presentation, go to:</a:t>
            </a:r>
          </a:p>
          <a:p>
            <a:r>
              <a:rPr lang="en-US" sz="11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go.sjsu.edu/</a:t>
            </a:r>
            <a:r>
              <a:rPr lang="en-US" sz="1100" dirty="0" err="1" smtClean="0">
                <a:solidFill>
                  <a:schemeClr val="bg1"/>
                </a:solidFill>
                <a:latin typeface="SJSU Spartan Regular" panose="02000000000000000000" pitchFamily="2" charset="0"/>
              </a:rPr>
              <a:t>photographylibrary</a:t>
            </a:r>
            <a:endParaRPr lang="en-US" sz="1100" dirty="0" smtClean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98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Gray Custom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6858000"/>
          </a:xfrm>
        </p:spPr>
        <p:txBody>
          <a:bodyPr anchor="t" anchorCtr="0">
            <a:normAutofit/>
          </a:bodyPr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 insert a custom background picture, do the following: On a PC, select the background by clicking outside the primary mark, then right-click and select “Bring to Front.” Click the image icon to select an image. Then, right-click and select “Send to Back.” On a Mac, select the background by right-clicking (or </a:t>
            </a:r>
            <a:r>
              <a:rPr lang="en-US" dirty="0" err="1" smtClean="0"/>
              <a:t>Ctrl+click</a:t>
            </a:r>
            <a:r>
              <a:rPr lang="en-US" dirty="0" smtClean="0"/>
              <a:t>), then select Format Shape – Fill – Picture or Texture – Choose Picture. For compelling SJSU imagery: go.sjsu.edu/</a:t>
            </a:r>
            <a:r>
              <a:rPr lang="en-US" dirty="0" err="1" smtClean="0"/>
              <a:t>photographylibrary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7" name="Text Placeholder 22" descr="SJSU Primary Mark" title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92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lu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6461" y="4423779"/>
            <a:ext cx="8070182" cy="838033"/>
          </a:xfrm>
        </p:spPr>
        <p:txBody>
          <a:bodyPr>
            <a:no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Heading</a:t>
            </a:r>
            <a:endParaRPr lang="en-US" dirty="0"/>
          </a:p>
        </p:txBody>
      </p:sp>
      <p:sp>
        <p:nvSpPr>
          <p:cNvPr id="4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549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616411"/>
            <a:ext cx="7886700" cy="918243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Section Head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7200" y="6217920"/>
            <a:ext cx="566167" cy="365125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2695575"/>
            <a:ext cx="7886700" cy="22621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 smtClean="0"/>
              <a:t>Section Subhead</a:t>
            </a:r>
            <a:endParaRPr lang="en-US" dirty="0"/>
          </a:p>
        </p:txBody>
      </p:sp>
      <p:sp>
        <p:nvSpPr>
          <p:cNvPr id="10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055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702012"/>
            <a:ext cx="7886700" cy="517190"/>
          </a:xfrm>
        </p:spPr>
        <p:txBody>
          <a:bodyPr>
            <a:normAutofit/>
          </a:bodyPr>
          <a:lstStyle>
            <a:lvl1pPr>
              <a:defRPr sz="18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Small Header (less important or imagery is used)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7200" y="6217920"/>
            <a:ext cx="566167" cy="365125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576262" y="2073318"/>
            <a:ext cx="3991476" cy="2262188"/>
          </a:xfrm>
        </p:spPr>
        <p:txBody>
          <a:bodyPr>
            <a:normAutofit/>
          </a:bodyPr>
          <a:lstStyle>
            <a:lvl1pPr>
              <a:defRPr sz="1600">
                <a:solidFill>
                  <a:srgbClr val="666666"/>
                </a:solidFill>
              </a:defRPr>
            </a:lvl1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 </a:t>
            </a:r>
            <a:r>
              <a:rPr lang="en-US" dirty="0" err="1" smtClean="0"/>
              <a:t>Morbi</a:t>
            </a:r>
            <a:r>
              <a:rPr lang="en-US" dirty="0" smtClean="0"/>
              <a:t> </a:t>
            </a:r>
            <a:r>
              <a:rPr lang="en-US" dirty="0" err="1" smtClean="0"/>
              <a:t>tortor</a:t>
            </a:r>
            <a:r>
              <a:rPr lang="en-US" dirty="0" smtClean="0"/>
              <a:t> </a:t>
            </a:r>
            <a:r>
              <a:rPr lang="en-US" dirty="0" err="1" smtClean="0"/>
              <a:t>augue</a:t>
            </a:r>
            <a:r>
              <a:rPr lang="en-US" dirty="0" smtClean="0"/>
              <a:t>, </a:t>
            </a:r>
            <a:r>
              <a:rPr lang="en-US" dirty="0" err="1" smtClean="0"/>
              <a:t>fringilla</a:t>
            </a:r>
            <a:r>
              <a:rPr lang="en-US" dirty="0" smtClean="0"/>
              <a:t> in dui in, </a:t>
            </a:r>
            <a:r>
              <a:rPr lang="en-US" dirty="0" err="1" smtClean="0"/>
              <a:t>lobortis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 </a:t>
            </a:r>
            <a:r>
              <a:rPr lang="en-US" dirty="0" err="1" smtClean="0"/>
              <a:t>odio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8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713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457200" y="6217920"/>
            <a:ext cx="566166" cy="365125"/>
          </a:xfrm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0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406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0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0476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880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273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ln>
            <a:noFill/>
          </a:ln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2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rgbClr val="666666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22" descr="SJSU Primary Mark" title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9008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72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Blue with Primary M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JSU Primary Mark" title="SJSU Primary Mark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71" y="3264109"/>
            <a:ext cx="4834059" cy="90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0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One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7886700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6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62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One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404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 Column - Two-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3061847"/>
            <a:ext cx="3823034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4704347" y="3061847"/>
            <a:ext cx="3811002" cy="275493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93559"/>
            <a:ext cx="7886700" cy="170161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Two Line </a:t>
            </a:r>
            <a:br>
              <a:rPr lang="en-US" dirty="0" smtClean="0"/>
            </a:br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35796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12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203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1204368"/>
            <a:ext cx="7886700" cy="88615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823412"/>
            <a:ext cx="2464464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28650" y="2117333"/>
            <a:ext cx="7886700" cy="51276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Subheading</a:t>
            </a:r>
            <a:endParaRPr lang="en-US" dirty="0"/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3455066" y="2821216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sz="quarter" idx="15"/>
          </p:nvPr>
        </p:nvSpPr>
        <p:spPr>
          <a:xfrm>
            <a:off x="6166184" y="2821215"/>
            <a:ext cx="2349166" cy="31923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ext Placeholder 22" descr="SJSU Primary Mark" title="SJSU Primary Mark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721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3E188954-581E-45AA-9C51-4B2140537F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773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B95D96D-1ACE-42D0-A5CF-6631F17C3D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294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997075"/>
            <a:ext cx="7772400" cy="1431925"/>
          </a:xfrm>
        </p:spPr>
        <p:txBody>
          <a:bodyPr anchor="b" anchorCtr="1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4580" name="Freeform 4"/>
          <p:cNvSpPr>
            <a:spLocks/>
          </p:cNvSpPr>
          <p:nvPr/>
        </p:nvSpPr>
        <p:spPr bwMode="auto">
          <a:xfrm>
            <a:off x="285750" y="2803525"/>
            <a:ext cx="1588" cy="3035300"/>
          </a:xfrm>
          <a:custGeom>
            <a:avLst/>
            <a:gdLst>
              <a:gd name="T0" fmla="*/ 0 h 1912"/>
              <a:gd name="T1" fmla="*/ 6 h 1912"/>
              <a:gd name="T2" fmla="*/ 6 h 1912"/>
              <a:gd name="T3" fmla="*/ 60 h 1912"/>
              <a:gd name="T4" fmla="*/ 1912 h 1912"/>
              <a:gd name="T5" fmla="*/ 1912 h 1912"/>
              <a:gd name="T6" fmla="*/ 0 h 1912"/>
              <a:gd name="T7" fmla="*/ 0 h 191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</a:cxnLst>
            <a:rect l="0" t="0" r="r" b="b"/>
            <a:pathLst>
              <a:path h="1912">
                <a:moveTo>
                  <a:pt x="0" y="0"/>
                </a:moveTo>
                <a:lnTo>
                  <a:pt x="0" y="6"/>
                </a:lnTo>
                <a:lnTo>
                  <a:pt x="0" y="6"/>
                </a:lnTo>
                <a:lnTo>
                  <a:pt x="0" y="60"/>
                </a:lnTo>
                <a:lnTo>
                  <a:pt x="0" y="1912"/>
                </a:lnTo>
                <a:lnTo>
                  <a:pt x="0" y="191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6BBA27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5E25681-D5E7-44E7-ABD4-2568FCDF477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dt" sz="quarter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75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68492" y="4808789"/>
            <a:ext cx="78867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Is your image dark enough</a:t>
            </a:r>
            <a:br>
              <a:rPr lang="en-US" dirty="0" smtClean="0"/>
            </a:br>
            <a:r>
              <a:rPr lang="en-US" dirty="0" smtClean="0"/>
              <a:t>to read white type over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989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Walking on Camp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8492" y="4808789"/>
            <a:ext cx="78867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Is your image dark enough</a:t>
            </a:r>
            <a:br>
              <a:rPr lang="en-US" dirty="0" smtClean="0"/>
            </a:br>
            <a:r>
              <a:rPr lang="en-US" dirty="0" smtClean="0"/>
              <a:t>to read white type over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03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Blue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tx2"/>
              </a:gs>
              <a:gs pos="55000">
                <a:schemeClr val="accent1">
                  <a:lumMod val="45000"/>
                  <a:lumOff val="55000"/>
                  <a:alpha val="9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7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Swimming with Primary M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JSU Primary Mark" title="SJSU Primary Mark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71" y="3264109"/>
            <a:ext cx="4834059" cy="904724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064328" y="783771"/>
            <a:ext cx="3015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Helvetica Neue" panose="02000503000000020004" pitchFamily="50"/>
              </a:rPr>
              <a:t>For compelling SJSU imagery: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Helvetica Neue" panose="02000503000000020004" pitchFamily="50"/>
              </a:rPr>
              <a:t>go.sjsu.edu/</a:t>
            </a:r>
            <a:r>
              <a:rPr lang="en-US" sz="1600" dirty="0" err="1" smtClean="0">
                <a:solidFill>
                  <a:schemeClr val="bg1"/>
                </a:solidFill>
                <a:latin typeface="Helvetica Neue" panose="02000503000000020004" pitchFamily="50"/>
              </a:rPr>
              <a:t>photographylibrary</a:t>
            </a:r>
            <a:endParaRPr lang="en-US" sz="1600" dirty="0">
              <a:solidFill>
                <a:schemeClr val="bg1"/>
              </a:solidFill>
              <a:latin typeface="Helvetica Neue" panose="02000503000000020004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991707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elebration with Blue Anim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tx2"/>
              </a:gs>
              <a:gs pos="55000">
                <a:schemeClr val="accent1">
                  <a:lumMod val="45000"/>
                  <a:lumOff val="55000"/>
                  <a:alpha val="9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75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Gray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bg2"/>
              </a:gs>
              <a:gs pos="55000">
                <a:schemeClr val="bg2">
                  <a:alpha val="90000"/>
                  <a:lumMod val="45000"/>
                  <a:lumOff val="55000"/>
                </a:schemeClr>
              </a:gs>
              <a:gs pos="100000">
                <a:schemeClr val="bg2">
                  <a:alpha val="0"/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10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elebration with Gray Anim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4800600"/>
            <a:ext cx="9144000" cy="2057400"/>
          </a:xfrm>
          <a:gradFill flip="none" rotWithShape="1">
            <a:gsLst>
              <a:gs pos="0">
                <a:schemeClr val="bg2"/>
              </a:gs>
              <a:gs pos="55000">
                <a:schemeClr val="bg2">
                  <a:alpha val="90000"/>
                  <a:lumMod val="45000"/>
                  <a:lumOff val="55000"/>
                </a:schemeClr>
              </a:gs>
              <a:gs pos="100000">
                <a:schemeClr val="bg2">
                  <a:alpha val="0"/>
                  <a:lumMod val="30000"/>
                  <a:lumOff val="70000"/>
                </a:schemeClr>
              </a:gs>
            </a:gsLst>
            <a:lin ang="0" scaled="1"/>
            <a:tileRect/>
          </a:gradFill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 line one</a:t>
            </a:r>
            <a:br>
              <a:rPr lang="en-US" dirty="0" smtClean="0"/>
            </a:br>
            <a:r>
              <a:rPr lang="en-US" dirty="0" smtClean="0"/>
              <a:t>This slide has</a:t>
            </a:r>
            <a:br>
              <a:rPr lang="en-US" dirty="0" smtClean="0"/>
            </a:br>
            <a:r>
              <a:rPr lang="en-US" dirty="0" smtClean="0"/>
              <a:t>animation built-in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70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Top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 smtClean="0"/>
              <a:t>Click the image logo to insert a background image.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Single iconic shots work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661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Tower Hal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20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Single iconic shots work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5320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lassroom with Centered 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88104"/>
            <a:ext cx="9144000" cy="2609538"/>
          </a:xfrm>
          <a:prstGeom prst="rect">
            <a:avLst/>
          </a:prstGeom>
          <a:gradFill>
            <a:gsLst>
              <a:gs pos="0">
                <a:schemeClr val="tx2"/>
              </a:gs>
              <a:gs pos="44000">
                <a:schemeClr val="accent1">
                  <a:lumMod val="45000"/>
                  <a:lumOff val="55000"/>
                  <a:alpha val="87000"/>
                </a:schemeClr>
              </a:gs>
              <a:gs pos="100000">
                <a:schemeClr val="accent1">
                  <a:alpha val="0"/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812693"/>
            <a:ext cx="9144000" cy="716570"/>
          </a:xfrm>
          <a:noFill/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Slide Headline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29264"/>
            <a:ext cx="9144000" cy="1668379"/>
          </a:xfrm>
          <a:prstGeom prst="rect">
            <a:avLst/>
          </a:prstGeom>
        </p:spPr>
        <p:txBody>
          <a:bodyPr/>
          <a:lstStyle>
            <a:lvl1pPr marL="914400" indent="0">
              <a:lnSpc>
                <a:spcPct val="100000"/>
              </a:lnSpc>
              <a:buFontTx/>
              <a:buNone/>
              <a:defRPr sz="1600" spc="3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</a:t>
            </a:r>
            <a:br>
              <a:rPr lang="en-US" dirty="0" smtClean="0"/>
            </a:br>
            <a:r>
              <a:rPr lang="en-US" dirty="0" smtClean="0"/>
              <a:t>body copy, use</a:t>
            </a:r>
            <a:br>
              <a:rPr lang="en-US" dirty="0" smtClean="0"/>
            </a:br>
            <a:r>
              <a:rPr lang="en-US" dirty="0" smtClean="0"/>
              <a:t>Shift + Enter for</a:t>
            </a:r>
            <a:br>
              <a:rPr lang="en-US" dirty="0" smtClean="0"/>
            </a:br>
            <a:r>
              <a:rPr lang="en-US" dirty="0" smtClean="0"/>
              <a:t>closer line-breaks.</a:t>
            </a:r>
          </a:p>
        </p:txBody>
      </p:sp>
    </p:spTree>
    <p:extLst>
      <p:ext uri="{BB962C8B-B14F-4D97-AF65-F5344CB8AC3E}">
        <p14:creationId xmlns:p14="http://schemas.microsoft.com/office/powerpoint/2010/main" val="105818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ustom with Centered Head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To insert a custom background picture, do the following: On a PC, select the background by clicking outside the primary mark, then right-click and select “Bring to Front.” Click the image icon to select an image. Then, right-click and select “Send to Back.” On a Mac, select the background by right-clicking (or </a:t>
            </a:r>
            <a:r>
              <a:rPr lang="en-US" dirty="0" err="1" smtClean="0"/>
              <a:t>Ctrl+click</a:t>
            </a:r>
            <a:r>
              <a:rPr lang="en-US" dirty="0" smtClean="0"/>
              <a:t>), then select Format Shape – Fill – Picture or Texture – Choose Picture. For compelling SJSU imagery: go.sjsu.edu/</a:t>
            </a:r>
            <a:r>
              <a:rPr lang="en-US" dirty="0" err="1" smtClean="0"/>
              <a:t>photographylibrary</a:t>
            </a:r>
            <a:endParaRPr lang="en-US" dirty="0" smtClean="0"/>
          </a:p>
        </p:txBody>
      </p:sp>
      <p:sp>
        <p:nvSpPr>
          <p:cNvPr id="3" name="Rectangle 2"/>
          <p:cNvSpPr/>
          <p:nvPr userDrawn="1"/>
        </p:nvSpPr>
        <p:spPr>
          <a:xfrm>
            <a:off x="0" y="2588104"/>
            <a:ext cx="9144000" cy="2609538"/>
          </a:xfrm>
          <a:prstGeom prst="rect">
            <a:avLst/>
          </a:prstGeom>
          <a:gradFill>
            <a:gsLst>
              <a:gs pos="0">
                <a:schemeClr val="tx2"/>
              </a:gs>
              <a:gs pos="44000">
                <a:schemeClr val="accent1">
                  <a:lumMod val="45000"/>
                  <a:lumOff val="55000"/>
                  <a:alpha val="87000"/>
                </a:schemeClr>
              </a:gs>
              <a:gs pos="100000">
                <a:schemeClr val="accent1">
                  <a:alpha val="0"/>
                  <a:lumMod val="0"/>
                  <a:lumOff val="10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812693"/>
            <a:ext cx="9144000" cy="716570"/>
          </a:xfrm>
          <a:noFill/>
        </p:spPr>
        <p:txBody>
          <a:bodyPr>
            <a:normAutofit/>
          </a:bodyPr>
          <a:lstStyle>
            <a:lvl1pPr marL="914400" indent="0">
              <a:defRPr sz="3200" baseline="0"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Slide Headline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29264"/>
            <a:ext cx="9144000" cy="1668379"/>
          </a:xfrm>
          <a:prstGeom prst="rect">
            <a:avLst/>
          </a:prstGeom>
        </p:spPr>
        <p:txBody>
          <a:bodyPr/>
          <a:lstStyle>
            <a:lvl1pPr marL="914400" indent="0">
              <a:lnSpc>
                <a:spcPct val="100000"/>
              </a:lnSpc>
              <a:buFontTx/>
              <a:buNone/>
              <a:defRPr sz="1600" spc="3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</a:t>
            </a:r>
            <a:br>
              <a:rPr lang="en-US" dirty="0" smtClean="0"/>
            </a:br>
            <a:r>
              <a:rPr lang="en-US" dirty="0" smtClean="0"/>
              <a:t>body copy, use</a:t>
            </a:r>
            <a:br>
              <a:rPr lang="en-US" dirty="0" smtClean="0"/>
            </a:br>
            <a:r>
              <a:rPr lang="en-US" dirty="0" smtClean="0"/>
              <a:t>Shift + Enter for</a:t>
            </a:r>
            <a:br>
              <a:rPr lang="en-US" dirty="0" smtClean="0"/>
            </a:br>
            <a:r>
              <a:rPr lang="en-US" dirty="0" smtClean="0"/>
              <a:t>closer line-breaks.</a:t>
            </a:r>
          </a:p>
        </p:txBody>
      </p:sp>
    </p:spTree>
    <p:extLst>
      <p:ext uri="{BB962C8B-B14F-4D97-AF65-F5344CB8AC3E}">
        <p14:creationId xmlns:p14="http://schemas.microsoft.com/office/powerpoint/2010/main" val="106694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Right Colum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572000" y="0"/>
            <a:ext cx="457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Click image logo to insert picture.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702009"/>
            <a:ext cx="5314950" cy="629487"/>
          </a:xfrm>
        </p:spPr>
        <p:txBody>
          <a:bodyPr/>
          <a:lstStyle>
            <a:lvl1pPr>
              <a:defRPr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28651" y="1416385"/>
            <a:ext cx="5314949" cy="4926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2033504"/>
            <a:ext cx="3943350" cy="4824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 body copy</a:t>
            </a:r>
          </a:p>
        </p:txBody>
      </p:sp>
    </p:spTree>
    <p:extLst>
      <p:ext uri="{BB962C8B-B14F-4D97-AF65-F5344CB8AC3E}">
        <p14:creationId xmlns:p14="http://schemas.microsoft.com/office/powerpoint/2010/main" val="317892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Left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57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20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Click image logo to insert picture. For compelling SJSU imagery: go.sjsu.edu/</a:t>
            </a:r>
            <a:r>
              <a:rPr lang="en-US" dirty="0" err="1" smtClean="0"/>
              <a:t>photographylibrary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00600" y="702009"/>
            <a:ext cx="4138863" cy="629487"/>
          </a:xfrm>
        </p:spPr>
        <p:txBody>
          <a:bodyPr/>
          <a:lstStyle>
            <a:lvl1pPr>
              <a:defRPr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800601" y="1416385"/>
            <a:ext cx="4138863" cy="49262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Subheading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800600" y="2033504"/>
            <a:ext cx="4138863" cy="482449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 sz="1800">
                <a:solidFill>
                  <a:schemeClr val="bg1"/>
                </a:solidFill>
                <a:latin typeface="Helvetica Neue" panose="020B0604020202020204" pitchFamily="34" charset="0"/>
              </a:defRPr>
            </a:lvl2pPr>
            <a:lvl3pPr marL="914400" indent="0">
              <a:buFontTx/>
              <a:buNone/>
              <a:defRPr sz="1600">
                <a:solidFill>
                  <a:schemeClr val="bg1"/>
                </a:solidFill>
                <a:latin typeface="Helvetica Neue" panose="020B0604020202020204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bg1"/>
                </a:solidFill>
                <a:latin typeface="Helvetica Neue" panose="020B0604020202020204" pitchFamily="34" charset="0"/>
              </a:defRPr>
            </a:lvl4pPr>
            <a:lvl5pPr marL="1828800" indent="0">
              <a:buFontTx/>
              <a:buNone/>
              <a:defRPr sz="1200">
                <a:solidFill>
                  <a:schemeClr val="bg1"/>
                </a:solidFill>
                <a:latin typeface="Helvetica Neue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here to insert body copy</a:t>
            </a:r>
          </a:p>
        </p:txBody>
      </p:sp>
    </p:spTree>
    <p:extLst>
      <p:ext uri="{BB962C8B-B14F-4D97-AF65-F5344CB8AC3E}">
        <p14:creationId xmlns:p14="http://schemas.microsoft.com/office/powerpoint/2010/main" val="812107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hree-Doughnut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bg2"/>
          </a:solidFill>
        </p:spPr>
        <p:txBody>
          <a:bodyPr/>
          <a:lstStyle>
            <a:lvl1pPr>
              <a:defRPr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543625441"/>
              </p:ext>
            </p:extLst>
          </p:nvPr>
        </p:nvGraphicFramePr>
        <p:xfrm>
          <a:off x="122129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 userDrawn="1">
            <p:extLst>
              <p:ext uri="{D42A27DB-BD31-4B8C-83A1-F6EECF244321}">
                <p14:modId xmlns:p14="http://schemas.microsoft.com/office/powerpoint/2010/main" val="413335830"/>
              </p:ext>
            </p:extLst>
          </p:nvPr>
        </p:nvGraphicFramePr>
        <p:xfrm>
          <a:off x="3144346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 userDrawn="1">
            <p:extLst>
              <p:ext uri="{D42A27DB-BD31-4B8C-83A1-F6EECF244321}">
                <p14:modId xmlns:p14="http://schemas.microsoft.com/office/powerpoint/2010/main" val="451365510"/>
              </p:ext>
            </p:extLst>
          </p:nvPr>
        </p:nvGraphicFramePr>
        <p:xfrm>
          <a:off x="6166563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846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Custom with Primary M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aseline="0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</a:lstStyle>
          <a:p>
            <a:r>
              <a:rPr lang="en-US" dirty="0" smtClean="0"/>
              <a:t>To insert a custom background picture, do the following: On a PC, select the background by clicking outside the primary mark, then right-click and select “Bring to Front.” Click the image icon to select an image. Then, right-click and select “Send to Back.” On a Mac, select the background by right-clicking (or </a:t>
            </a:r>
            <a:r>
              <a:rPr lang="en-US" dirty="0" err="1" smtClean="0"/>
              <a:t>Ctrl+click</a:t>
            </a:r>
            <a:r>
              <a:rPr lang="en-US" dirty="0" smtClean="0"/>
              <a:t>), then select Format Shape – Fill – Picture or Texture – Choose Picture. For compelling SJSU imagery: go.sjsu.edu/</a:t>
            </a:r>
            <a:r>
              <a:rPr lang="en-US" dirty="0" err="1" smtClean="0"/>
              <a:t>photographylibrary</a:t>
            </a:r>
            <a:endParaRPr lang="en-US" dirty="0" smtClean="0"/>
          </a:p>
        </p:txBody>
      </p:sp>
      <p:sp>
        <p:nvSpPr>
          <p:cNvPr id="6" name="Title 1" descr="SJSU Primary Mark" title="SJSU Primary Mark"/>
          <p:cNvSpPr>
            <a:spLocks noGrp="1"/>
          </p:cNvSpPr>
          <p:nvPr>
            <p:ph type="title" hasCustomPrompt="1"/>
          </p:nvPr>
        </p:nvSpPr>
        <p:spPr>
          <a:xfrm>
            <a:off x="2157984" y="3264408"/>
            <a:ext cx="4837176" cy="905256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2782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ld - Three-Doughnut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tx2"/>
          </a:solidFill>
        </p:spPr>
        <p:txBody>
          <a:bodyPr/>
          <a:lstStyle>
            <a:lvl1pPr>
              <a:defRPr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2996127049"/>
              </p:ext>
            </p:extLst>
          </p:nvPr>
        </p:nvGraphicFramePr>
        <p:xfrm>
          <a:off x="122129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 userDrawn="1">
            <p:extLst>
              <p:ext uri="{D42A27DB-BD31-4B8C-83A1-F6EECF244321}">
                <p14:modId xmlns:p14="http://schemas.microsoft.com/office/powerpoint/2010/main" val="1856341872"/>
              </p:ext>
            </p:extLst>
          </p:nvPr>
        </p:nvGraphicFramePr>
        <p:xfrm>
          <a:off x="3144346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/>
          <p:nvPr userDrawn="1">
            <p:extLst>
              <p:ext uri="{D42A27DB-BD31-4B8C-83A1-F6EECF244321}">
                <p14:modId xmlns:p14="http://schemas.microsoft.com/office/powerpoint/2010/main" val="4216628881"/>
              </p:ext>
            </p:extLst>
          </p:nvPr>
        </p:nvGraphicFramePr>
        <p:xfrm>
          <a:off x="6166563" y="711230"/>
          <a:ext cx="288036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95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Two-Doughnut Comparis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bg2"/>
          </a:solidFill>
        </p:spPr>
        <p:txBody>
          <a:bodyPr/>
          <a:lstStyle>
            <a:lvl1pPr>
              <a:defRPr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4039942456"/>
              </p:ext>
            </p:extLst>
          </p:nvPr>
        </p:nvGraphicFramePr>
        <p:xfrm>
          <a:off x="122128" y="711230"/>
          <a:ext cx="3162953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/>
          <p:nvPr userDrawn="1">
            <p:extLst>
              <p:ext uri="{D42A27DB-BD31-4B8C-83A1-F6EECF244321}">
                <p14:modId xmlns:p14="http://schemas.microsoft.com/office/powerpoint/2010/main" val="1447531141"/>
              </p:ext>
            </p:extLst>
          </p:nvPr>
        </p:nvGraphicFramePr>
        <p:xfrm>
          <a:off x="5883967" y="711230"/>
          <a:ext cx="3162956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85084" y="711229"/>
            <a:ext cx="2598884" cy="1438413"/>
          </a:xfrm>
          <a:prstGeom prst="rect">
            <a:avLst/>
          </a:prstGeom>
          <a:solidFill>
            <a:schemeClr val="tx2"/>
          </a:solidFill>
        </p:spPr>
        <p:txBody>
          <a:bodyPr anchor="ctr"/>
          <a:lstStyle>
            <a:lvl1pPr marL="0" indent="0">
              <a:buFontTx/>
              <a:buNone/>
              <a:defRPr sz="1800" baseline="0">
                <a:solidFill>
                  <a:schemeClr val="bg1"/>
                </a:solidFill>
                <a:latin typeface="SJSU Spartan Bold" panose="02000000000000000000" pitchFamily="2" charset="0"/>
              </a:defRPr>
            </a:lvl1pPr>
            <a:lvl2pPr marL="457200" indent="0">
              <a:buFontTx/>
              <a:buNone/>
              <a:defRPr sz="1800"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 sz="1600"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 sz="1400"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 sz="1400"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Subheading Line 1</a:t>
            </a:r>
            <a:br>
              <a:rPr lang="en-US" dirty="0" smtClean="0"/>
            </a:br>
            <a:r>
              <a:rPr lang="en-US" dirty="0" smtClean="0"/>
              <a:t>Subheading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3285083" y="1799342"/>
            <a:ext cx="2598884" cy="433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200" spc="0" dirty="0" smtClean="0">
                <a:latin typeface="Helvetica Neue" panose="020B0604020202020204" pitchFamily="34" charset="0"/>
              </a:rPr>
              <a:t>Lorem ipsum dolor sit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amet</a:t>
            </a:r>
            <a:r>
              <a:rPr lang="en-US" sz="1200" spc="0" dirty="0" smtClean="0">
                <a:latin typeface="Helvetica Neue" panose="020B0604020202020204" pitchFamily="34" charset="0"/>
              </a:rPr>
              <a:t>,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consectetur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adipiscing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elit</a:t>
            </a:r>
            <a:r>
              <a:rPr lang="en-US" sz="1200" spc="0" dirty="0" smtClean="0">
                <a:latin typeface="Helvetica Neue" panose="020B0604020202020204" pitchFamily="34" charset="0"/>
              </a:rPr>
              <a:t>,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sed</a:t>
            </a:r>
            <a:r>
              <a:rPr lang="en-US" sz="1200" spc="0" dirty="0" smtClean="0">
                <a:latin typeface="Helvetica Neue" panose="020B0604020202020204" pitchFamily="34" charset="0"/>
              </a:rPr>
              <a:t> do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eiusmod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tempor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incididunt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labore</a:t>
            </a:r>
            <a:r>
              <a:rPr lang="en-US" sz="1200" spc="0" dirty="0" smtClean="0">
                <a:latin typeface="Helvetica Neue" panose="020B0604020202020204" pitchFamily="34" charset="0"/>
              </a:rPr>
              <a:t> et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dolore</a:t>
            </a:r>
            <a:r>
              <a:rPr lang="en-US" sz="1200" spc="0" dirty="0" smtClean="0">
                <a:latin typeface="Helvetica Neue" panose="020B0604020202020204" pitchFamily="34" charset="0"/>
              </a:rPr>
              <a:t> magna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aliqua</a:t>
            </a:r>
            <a:r>
              <a:rPr lang="en-US" sz="1200" spc="0" dirty="0" smtClean="0">
                <a:latin typeface="Helvetica Neue" panose="020B0604020202020204" pitchFamily="34" charset="0"/>
              </a:rPr>
              <a:t>.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enim</a:t>
            </a:r>
            <a:r>
              <a:rPr lang="en-US" sz="1200" spc="0" dirty="0" smtClean="0">
                <a:latin typeface="Helvetica Neue" panose="020B0604020202020204" pitchFamily="34" charset="0"/>
              </a:rPr>
              <a:t> ad minim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veniam</a:t>
            </a:r>
            <a:r>
              <a:rPr lang="en-US" sz="1200" spc="0" dirty="0" smtClean="0">
                <a:latin typeface="Helvetica Neue" panose="020B0604020202020204" pitchFamily="34" charset="0"/>
              </a:rPr>
              <a:t>,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quis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nostrud</a:t>
            </a:r>
            <a:r>
              <a:rPr lang="en-US" sz="1200" spc="0" dirty="0" smtClean="0">
                <a:latin typeface="Helvetica Neue" panose="020B0604020202020204" pitchFamily="34" charset="0"/>
              </a:rPr>
              <a:t> exercitation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ullamco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laboris</a:t>
            </a:r>
            <a:r>
              <a:rPr lang="en-US" sz="1200" spc="0" dirty="0" smtClean="0">
                <a:latin typeface="Helvetica Neue" panose="020B0604020202020204" pitchFamily="34" charset="0"/>
              </a:rPr>
              <a:t> nisi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ut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aliquip</a:t>
            </a:r>
            <a:r>
              <a:rPr lang="en-US" sz="1200" spc="0" dirty="0" smtClean="0">
                <a:latin typeface="Helvetica Neue" panose="020B0604020202020204" pitchFamily="34" charset="0"/>
              </a:rPr>
              <a:t> ex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ea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commodo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consequat</a:t>
            </a:r>
            <a:r>
              <a:rPr lang="en-US" sz="1200" spc="0" dirty="0" smtClean="0">
                <a:latin typeface="Helvetica Neue" panose="020B0604020202020204" pitchFamily="34" charset="0"/>
              </a:rPr>
              <a:t>.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Duis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aute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irure</a:t>
            </a:r>
            <a:r>
              <a:rPr lang="en-US" sz="1200" spc="0" dirty="0" smtClean="0">
                <a:latin typeface="Helvetica Neue" panose="020B0604020202020204" pitchFamily="34" charset="0"/>
              </a:rPr>
              <a:t> dolor in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reprehenderit</a:t>
            </a:r>
            <a:r>
              <a:rPr lang="en-US" sz="1200" spc="0" dirty="0" smtClean="0">
                <a:latin typeface="Helvetica Neue" panose="020B0604020202020204" pitchFamily="34" charset="0"/>
              </a:rPr>
              <a:t> in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voluptate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velit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esse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cillum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dolore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eu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fugiat</a:t>
            </a:r>
            <a:r>
              <a:rPr lang="en-US" sz="1200" spc="0" dirty="0" smtClean="0">
                <a:latin typeface="Helvetica Neue" panose="020B0604020202020204" pitchFamily="34" charset="0"/>
              </a:rPr>
              <a:t> </a:t>
            </a:r>
            <a:r>
              <a:rPr lang="en-US" sz="1200" spc="0" dirty="0" err="1" smtClean="0">
                <a:latin typeface="Helvetica Neue" panose="020B0604020202020204" pitchFamily="34" charset="0"/>
              </a:rPr>
              <a:t>nulla</a:t>
            </a:r>
            <a:r>
              <a:rPr lang="en-US" sz="1200" spc="0" dirty="0" smtClean="0">
                <a:latin typeface="Helvetica Neue" panose="020B0604020202020204" pitchFamily="34" charset="0"/>
              </a:rPr>
              <a:t>.</a:t>
            </a:r>
            <a:endParaRPr lang="en-US" sz="1200" spc="0" dirty="0">
              <a:latin typeface="Helvetica Neue" panose="020B0604020202020204" pitchFamily="34" charset="0"/>
            </a:endParaRPr>
          </a:p>
        </p:txBody>
      </p:sp>
      <p:sp>
        <p:nvSpPr>
          <p:cNvPr id="11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799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tx2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2" name="Chart 11"/>
          <p:cNvGraphicFramePr/>
          <p:nvPr userDrawn="1">
            <p:extLst>
              <p:ext uri="{D42A27DB-BD31-4B8C-83A1-F6EECF244321}">
                <p14:modId xmlns:p14="http://schemas.microsoft.com/office/powerpoint/2010/main" val="1480934478"/>
              </p:ext>
            </p:extLst>
          </p:nvPr>
        </p:nvGraphicFramePr>
        <p:xfrm>
          <a:off x="475934" y="925158"/>
          <a:ext cx="1761941" cy="5251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/>
          <p:nvPr userDrawn="1">
            <p:extLst>
              <p:ext uri="{D42A27DB-BD31-4B8C-83A1-F6EECF244321}">
                <p14:modId xmlns:p14="http://schemas.microsoft.com/office/powerpoint/2010/main" val="453936038"/>
              </p:ext>
            </p:extLst>
          </p:nvPr>
        </p:nvGraphicFramePr>
        <p:xfrm>
          <a:off x="2502569" y="925158"/>
          <a:ext cx="2414530" cy="5251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/>
          <p:cNvGraphicFramePr/>
          <p:nvPr userDrawn="1">
            <p:extLst>
              <p:ext uri="{D42A27DB-BD31-4B8C-83A1-F6EECF244321}">
                <p14:modId xmlns:p14="http://schemas.microsoft.com/office/powerpoint/2010/main" val="2747769721"/>
              </p:ext>
            </p:extLst>
          </p:nvPr>
        </p:nvGraphicFramePr>
        <p:xfrm>
          <a:off x="4917099" y="925158"/>
          <a:ext cx="4129825" cy="5251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582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d Lin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solidFill>
            <a:schemeClr val="tx2"/>
          </a:solidFill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Chart Headline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17" name="Chart 16"/>
          <p:cNvGraphicFramePr/>
          <p:nvPr userDrawn="1">
            <p:extLst>
              <p:ext uri="{D42A27DB-BD31-4B8C-83A1-F6EECF244321}">
                <p14:modId xmlns:p14="http://schemas.microsoft.com/office/powerpoint/2010/main" val="3496389544"/>
              </p:ext>
            </p:extLst>
          </p:nvPr>
        </p:nvGraphicFramePr>
        <p:xfrm>
          <a:off x="122129" y="962200"/>
          <a:ext cx="5123640" cy="5167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/>
          <p:cNvSpPr txBox="1"/>
          <p:nvPr userDrawn="1"/>
        </p:nvSpPr>
        <p:spPr>
          <a:xfrm>
            <a:off x="6220326" y="1426173"/>
            <a:ext cx="2826597" cy="132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7200" dirty="0" smtClean="0">
                <a:solidFill>
                  <a:schemeClr val="tx2"/>
                </a:solidFill>
                <a:latin typeface="SJSU Spartan Bold" panose="02000000000000000000" pitchFamily="2" charset="0"/>
              </a:rPr>
              <a:t>36%</a:t>
            </a:r>
          </a:p>
          <a:p>
            <a:pPr>
              <a:lnSpc>
                <a:spcPts val="4800"/>
              </a:lnSpc>
            </a:pPr>
            <a:r>
              <a:rPr lang="en-US" sz="4000" dirty="0" smtClean="0">
                <a:solidFill>
                  <a:srgbClr val="666666"/>
                </a:solidFill>
                <a:latin typeface="SJSU Spartan Bold" panose="02000000000000000000" pitchFamily="2" charset="0"/>
              </a:rPr>
              <a:t>Increase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20326" y="2755768"/>
            <a:ext cx="2446902" cy="83099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sz="1200" dirty="0" smtClean="0">
                <a:latin typeface="SJSU Spartan Regular" panose="02000000000000000000" pitchFamily="2" charset="0"/>
              </a:rPr>
              <a:t>Blue Total</a:t>
            </a:r>
          </a:p>
          <a:p>
            <a:r>
              <a:rPr lang="en-US" sz="1200" dirty="0" smtClean="0">
                <a:solidFill>
                  <a:srgbClr val="666666"/>
                </a:solidFill>
                <a:latin typeface="SJSU Spartan Regular" panose="02000000000000000000" pitchFamily="2" charset="0"/>
              </a:rPr>
              <a:t>250,000</a:t>
            </a:r>
          </a:p>
          <a:p>
            <a:endParaRPr lang="en-US" sz="1200" dirty="0" smtClean="0">
              <a:latin typeface="SJSU Spartan Regular" panose="02000000000000000000" pitchFamily="2" charset="0"/>
            </a:endParaRPr>
          </a:p>
          <a:p>
            <a:endParaRPr lang="en-US" sz="1200" dirty="0" smtClean="0">
              <a:latin typeface="SJSU Spartan Regular" panose="02000000000000000000" pitchFamily="2" charset="0"/>
            </a:endParaRPr>
          </a:p>
          <a:p>
            <a:pPr marL="280988" indent="0"/>
            <a:r>
              <a:rPr lang="en-US" sz="1200" dirty="0" smtClean="0">
                <a:latin typeface="SJSU Spartan Regular" panose="02000000000000000000" pitchFamily="2" charset="0"/>
              </a:rPr>
              <a:t>Gold</a:t>
            </a:r>
            <a:r>
              <a:rPr lang="en-US" sz="1200" baseline="0" dirty="0" smtClean="0">
                <a:latin typeface="SJSU Spartan Regular" panose="02000000000000000000" pitchFamily="2" charset="0"/>
              </a:rPr>
              <a:t> Total</a:t>
            </a:r>
            <a:endParaRPr lang="en-US" sz="1200" dirty="0" smtClean="0">
              <a:latin typeface="SJSU Spartan Regular" panose="02000000000000000000" pitchFamily="2" charset="0"/>
            </a:endParaRPr>
          </a:p>
          <a:p>
            <a:pPr marL="465138" indent="0"/>
            <a:r>
              <a:rPr lang="en-US" sz="1200" dirty="0" smtClean="0">
                <a:solidFill>
                  <a:srgbClr val="666666"/>
                </a:solidFill>
                <a:latin typeface="SJSU Spartan Regular" panose="02000000000000000000" pitchFamily="2" charset="0"/>
              </a:rPr>
              <a:t>250,000</a:t>
            </a:r>
          </a:p>
          <a:p>
            <a:pPr marL="465138" indent="0"/>
            <a:endParaRPr lang="en-US" sz="1200" dirty="0">
              <a:latin typeface="SJSU Spartan Regular" panose="02000000000000000000" pitchFamily="2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220326" y="3586765"/>
            <a:ext cx="2446902" cy="584775"/>
          </a:xfrm>
          <a:prstGeom prst="rect">
            <a:avLst/>
          </a:prstGeom>
          <a:solidFill>
            <a:schemeClr val="tx2"/>
          </a:solidFill>
        </p:spPr>
        <p:txBody>
          <a:bodyPr wrap="square" numCol="1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Total End of the Year Values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148</a:t>
            </a:r>
            <a:r>
              <a:rPr lang="en-US" sz="2000" b="1" baseline="0" dirty="0" smtClean="0">
                <a:solidFill>
                  <a:schemeClr val="bg1"/>
                </a:solidFill>
                <a:latin typeface="SJSU Spartan Regular" panose="02000000000000000000" pitchFamily="2" charset="0"/>
              </a:rPr>
              <a:t> Million</a:t>
            </a:r>
            <a:endParaRPr lang="en-US" sz="2000" b="1" dirty="0">
              <a:solidFill>
                <a:schemeClr val="bg1"/>
              </a:solidFill>
              <a:latin typeface="SJSU Spartan Regular" panose="02000000000000000000" pitchFamily="2" charset="0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220325" y="4211100"/>
            <a:ext cx="2826597" cy="136191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Lorem ipsum dolor sit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amet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,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consectetur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adipiscing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elit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.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Vestibulum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elementum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nulla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sit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amet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tincidunt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rhoncus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.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Cras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eget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purus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lacinia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 </a:t>
            </a:r>
            <a:r>
              <a:rPr lang="en-US" sz="1100" dirty="0" err="1" smtClean="0">
                <a:solidFill>
                  <a:schemeClr val="tx1"/>
                </a:solidFill>
                <a:latin typeface="SJSU Spartan Regular" panose="02000000000000000000" pitchFamily="2" charset="0"/>
              </a:rPr>
              <a:t>nisl</a:t>
            </a:r>
            <a:r>
              <a:rPr lang="en-US" sz="1100" dirty="0" smtClean="0">
                <a:solidFill>
                  <a:schemeClr val="tx1"/>
                </a:solidFill>
                <a:latin typeface="SJSU Spartan Regular" panose="02000000000000000000" pitchFamily="2" charset="0"/>
              </a:rPr>
              <a:t>.</a:t>
            </a:r>
          </a:p>
        </p:txBody>
      </p:sp>
      <p:sp>
        <p:nvSpPr>
          <p:cNvPr id="10" name="Text Placeholder 22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68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lue"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07004" y="1219599"/>
            <a:ext cx="5440487" cy="500507"/>
          </a:xfrm>
          <a:prstGeom prst="rect">
            <a:avLst/>
          </a:prstGeom>
        </p:spPr>
        <p:txBody>
          <a:bodyPr/>
          <a:lstStyle>
            <a:lvl1pPr>
              <a:defRPr sz="3600">
                <a:solidFill>
                  <a:schemeClr val="bg1"/>
                </a:solidFill>
                <a:latin typeface="SJSU Spartan Bold" panose="02000000000000000000" pitchFamily="2" charset="0"/>
              </a:defRPr>
            </a:lvl1pPr>
          </a:lstStyle>
          <a:p>
            <a:r>
              <a:rPr lang="en-US" dirty="0" smtClean="0"/>
              <a:t>Title of Presentation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907364" y="1865944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Subtitle of Presentation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893805" y="2498790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Month 00, 2015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2893801" y="3118721"/>
            <a:ext cx="5440127" cy="4966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Location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901010" y="3869974"/>
            <a:ext cx="5440127" cy="28481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Name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2898220" y="4187249"/>
            <a:ext cx="5440127" cy="346806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  <a:latin typeface="Helvetica Neue" panose="020B0604020202020204" pitchFamily="34" charset="0"/>
              </a:defRPr>
            </a:lvl1pPr>
            <a:lvl2pPr marL="4572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>
                <a:solidFill>
                  <a:schemeClr val="bg1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Presenter’s Title</a:t>
            </a:r>
          </a:p>
        </p:txBody>
      </p:sp>
      <p:sp>
        <p:nvSpPr>
          <p:cNvPr id="23" name="Text Placeholder 22" descr="SJSU Primary Mark" title="SJSU Primary Mark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7651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A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2" descr="SJSU Primary Mark" title="SJSU Primary Mark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62602" y="1611064"/>
            <a:ext cx="5438921" cy="361945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buFontTx/>
              <a:buNone/>
              <a:defRPr sz="2800" baseline="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  <a:lvl2pPr marL="4572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2pPr>
            <a:lvl3pPr marL="9144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3pPr>
            <a:lvl4pPr marL="13716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4pPr>
            <a:lvl5pPr marL="1828800" indent="0">
              <a:buFontTx/>
              <a:buNone/>
              <a:defRPr sz="2800">
                <a:solidFill>
                  <a:schemeClr val="bg2"/>
                </a:solidFill>
                <a:latin typeface="SJSU Spartan Regular" panose="02000000000000000000" pitchFamily="2" charset="0"/>
              </a:defRPr>
            </a:lvl5pPr>
          </a:lstStyle>
          <a:p>
            <a:pPr lvl="0"/>
            <a:r>
              <a:rPr lang="en-US" dirty="0" smtClean="0"/>
              <a:t>Agenda Line 1</a:t>
            </a:r>
            <a:br>
              <a:rPr lang="en-US" dirty="0" smtClean="0"/>
            </a:br>
            <a:r>
              <a:rPr lang="en-US" dirty="0" smtClean="0"/>
              <a:t>Agenda Line 2</a:t>
            </a:r>
            <a:br>
              <a:rPr lang="en-US" dirty="0" smtClean="0"/>
            </a:br>
            <a:r>
              <a:rPr lang="en-US" dirty="0" smtClean="0"/>
              <a:t>Agenda Line 3</a:t>
            </a:r>
            <a:br>
              <a:rPr lang="en-US" dirty="0" smtClean="0"/>
            </a:br>
            <a:r>
              <a:rPr lang="en-US" dirty="0" smtClean="0"/>
              <a:t>Agenda Line 4</a:t>
            </a:r>
          </a:p>
        </p:txBody>
      </p:sp>
    </p:spTree>
    <p:extLst>
      <p:ext uri="{BB962C8B-B14F-4D97-AF65-F5344CB8AC3E}">
        <p14:creationId xmlns:p14="http://schemas.microsoft.com/office/powerpoint/2010/main" val="44802728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Gray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5" name="Text Placeholder 22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2029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White Image">
    <p:bg>
      <p:bgPr>
        <a:blipFill dpi="0" rotWithShape="1">
          <a:blip r:embed="rId2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5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77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- Gray Plai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6618" y="2242052"/>
            <a:ext cx="8070182" cy="838033"/>
          </a:xfrm>
        </p:spPr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Bumper Slide Title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744" y="3191628"/>
            <a:ext cx="7745016" cy="21510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Bumper Slide Subtitle</a:t>
            </a:r>
          </a:p>
        </p:txBody>
      </p:sp>
      <p:sp>
        <p:nvSpPr>
          <p:cNvPr id="5" name="Text Placeholder 22" descr="SJSU Primary Mark" title="SJSU Primary Mark"/>
          <p:cNvSpPr>
            <a:spLocks noGrp="1" noChangeAspect="1"/>
          </p:cNvSpPr>
          <p:nvPr>
            <p:ph type="body" sz="quarter" idx="16" hasCustomPrompt="1"/>
          </p:nvPr>
        </p:nvSpPr>
        <p:spPr>
          <a:xfrm>
            <a:off x="5943600" y="6217920"/>
            <a:ext cx="2349470" cy="438912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SJSU Spartan Regular" panose="02000000000000000000" pitchFamily="2" charset="0"/>
              </a:defRPr>
            </a:lvl1pPr>
          </a:lstStyle>
          <a:p>
            <a:pPr lvl="0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74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9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297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0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752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9" r:id="rId2"/>
    <p:sldLayoutId id="2147483667" r:id="rId3"/>
    <p:sldLayoutId id="2147483668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JSU Spartan Regular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804039"/>
            <a:ext cx="7886700" cy="7687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Section Head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72769"/>
            <a:ext cx="7886700" cy="91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Section Subhead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7734" y="6217920"/>
            <a:ext cx="3748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17920"/>
            <a:ext cx="566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666666"/>
                </a:solidFill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51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2" r:id="rId2"/>
    <p:sldLayoutId id="2147483673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666666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4400" kern="1200">
          <a:solidFill>
            <a:schemeClr val="tx2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17920"/>
            <a:ext cx="5661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fld id="{BF6D30ED-1F8A-41DD-9284-B7BE1E179D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85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8" r:id="rId2"/>
    <p:sldLayoutId id="2147483676" r:id="rId3"/>
    <p:sldLayoutId id="2147483679" r:id="rId4"/>
    <p:sldLayoutId id="2147483677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2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rgbClr val="666666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204368"/>
            <a:ext cx="7886700" cy="886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Headline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28650" y="3061406"/>
            <a:ext cx="7886700" cy="2793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15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741" r:id="rId6"/>
    <p:sldLayoutId id="2147483742" r:id="rId7"/>
    <p:sldLayoutId id="2147483743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0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6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4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200" kern="1200">
          <a:solidFill>
            <a:schemeClr val="bg1"/>
          </a:solidFill>
          <a:latin typeface="Helvetica Neue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23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7" r:id="rId2"/>
    <p:sldLayoutId id="2147483690" r:id="rId3"/>
    <p:sldLayoutId id="2147483689" r:id="rId4"/>
    <p:sldLayoutId id="2147483691" r:id="rId5"/>
    <p:sldLayoutId id="2147483692" r:id="rId6"/>
    <p:sldLayoutId id="2147483694" r:id="rId7"/>
    <p:sldLayoutId id="2147483693" r:id="rId8"/>
    <p:sldLayoutId id="2147483695" r:id="rId9"/>
    <p:sldLayoutId id="2147483696" r:id="rId10"/>
    <p:sldLayoutId id="2147483697" r:id="rId11"/>
    <p:sldLayoutId id="2147483698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Helvetica Neue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2128" y="0"/>
            <a:ext cx="8924795" cy="49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217920"/>
            <a:ext cx="5125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fld id="{4B8D3C05-9755-44A2-BF3D-BE7863C1555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36192" y="6217920"/>
            <a:ext cx="33215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rgbClr val="666666"/>
                </a:solidFill>
                <a:latin typeface="SJSU Spartan Regular" panose="02000000000000000000" pitchFamily="2" charset="0"/>
              </a:defRPr>
            </a:lvl1pPr>
          </a:lstStyle>
          <a:p>
            <a:r>
              <a:rPr lang="en-US" dirty="0" smtClean="0"/>
              <a:t>DATE /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49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20" r:id="rId2"/>
    <p:sldLayoutId id="2147483702" r:id="rId3"/>
    <p:sldLayoutId id="2147483703" r:id="rId4"/>
    <p:sldLayoutId id="2147483704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kern="1200">
          <a:solidFill>
            <a:schemeClr val="bg1"/>
          </a:solidFill>
          <a:latin typeface="SJSU Spartan Regular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sjsu.instructure.com/" TargetMode="Externa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jsu.edu/academic_programs/calendars/academic_calendar/" TargetMode="External"/><Relationship Id="rId2" Type="http://schemas.openxmlformats.org/officeDocument/2006/relationships/hyperlink" Target="http://info.sjsu.edu/static/catalog/policies.html" TargetMode="Externa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://www.sjsu.edu/advising/" TargetMode="External"/><Relationship Id="rId4" Type="http://schemas.openxmlformats.org/officeDocument/2006/relationships/hyperlink" Target="http://www.sjsu.edu/aars/policies/latedrops/policy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ev.sjsu.edu/studentconduct/" TargetMode="External"/><Relationship Id="rId2" Type="http://schemas.openxmlformats.org/officeDocument/2006/relationships/hyperlink" Target="http://www.sjsu.edu/senate/S07-2.htm" TargetMode="Externa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ethics.tamu.edu/" TargetMode="External"/><Relationship Id="rId3" Type="http://schemas.openxmlformats.org/officeDocument/2006/relationships/hyperlink" Target="http://www.niee.org/" TargetMode="External"/><Relationship Id="rId7" Type="http://schemas.openxmlformats.org/officeDocument/2006/relationships/hyperlink" Target="http://policy.rutgers.edu/andrews/projects/ssit/ungercom.shtml" TargetMode="External"/><Relationship Id="rId12" Type="http://schemas.openxmlformats.org/officeDocument/2006/relationships/hyperlink" Target="http://www.opragen.co.uk/SEE/" TargetMode="External"/><Relationship Id="rId2" Type="http://schemas.openxmlformats.org/officeDocument/2006/relationships/hyperlink" Target="http://onlineethics.org/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www.ieee.org/organizations/committee/emcc/" TargetMode="External"/><Relationship Id="rId11" Type="http://schemas.openxmlformats.org/officeDocument/2006/relationships/hyperlink" Target="http://www.eoa.org/" TargetMode="External"/><Relationship Id="rId5" Type="http://schemas.openxmlformats.org/officeDocument/2006/relationships/hyperlink" Target="http://www.indiana.edu/~appe/" TargetMode="External"/><Relationship Id="rId10" Type="http://schemas.openxmlformats.org/officeDocument/2006/relationships/hyperlink" Target="http://www.nspe.org/ethics/eh1-whb.asp" TargetMode="External"/><Relationship Id="rId4" Type="http://schemas.openxmlformats.org/officeDocument/2006/relationships/hyperlink" Target="http://ethics.iit.edu/" TargetMode="External"/><Relationship Id="rId9" Type="http://schemas.openxmlformats.org/officeDocument/2006/relationships/hyperlink" Target="http://www.cse.nd.edu/~kwb/nsf-ufe/index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805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92099"/>
            <a:ext cx="7886700" cy="886159"/>
          </a:xfrm>
        </p:spPr>
        <p:txBody>
          <a:bodyPr/>
          <a:lstStyle/>
          <a:p>
            <a:pPr algn="ctr"/>
            <a:r>
              <a:rPr lang="en-US" dirty="0" smtClean="0"/>
              <a:t>Ethics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900" y="1983377"/>
            <a:ext cx="7886700" cy="4465549"/>
          </a:xfrm>
        </p:spPr>
        <p:txBody>
          <a:bodyPr>
            <a:normAutofit fontScale="850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The relationship of a person to other people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Ethics in this course is the vehicle we will use to strengthen your ability to communicate, work in teams and to be punctual</a:t>
            </a:r>
            <a:r>
              <a:rPr lang="en-US" sz="3200" dirty="0" smtClean="0"/>
              <a:t>.</a:t>
            </a:r>
          </a:p>
          <a:p>
            <a:r>
              <a:rPr lang="en-US" sz="3200" dirty="0" smtClean="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Engineering Ethics can be observed from several perspectives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The Person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The Product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The Profession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8251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107" y="2419149"/>
            <a:ext cx="7886700" cy="3709509"/>
          </a:xfrm>
        </p:spPr>
        <p:txBody>
          <a:bodyPr>
            <a:noAutofit/>
          </a:bodyPr>
          <a:lstStyle/>
          <a:p>
            <a:pPr marL="342900" indent="-342900">
              <a:buFontTx/>
              <a:buChar char="-"/>
            </a:pPr>
            <a:r>
              <a:rPr lang="en-US" sz="3600" dirty="0" smtClean="0"/>
              <a:t>Course Goals</a:t>
            </a:r>
          </a:p>
          <a:p>
            <a:pPr marL="342900" indent="-342900">
              <a:buFontTx/>
              <a:buChar char="-"/>
            </a:pPr>
            <a:r>
              <a:rPr lang="en-US" sz="3600" dirty="0" smtClean="0"/>
              <a:t>Readings </a:t>
            </a:r>
          </a:p>
          <a:p>
            <a:pPr marL="342900" indent="-342900">
              <a:buFontTx/>
              <a:buChar char="-"/>
            </a:pPr>
            <a:r>
              <a:rPr lang="en-US" sz="3600" dirty="0" smtClean="0"/>
              <a:t>Writing Exercises</a:t>
            </a:r>
          </a:p>
          <a:p>
            <a:pPr marL="800100" lvl="1" indent="-342900">
              <a:buFontTx/>
              <a:buChar char="-"/>
            </a:pPr>
            <a:r>
              <a:rPr lang="en-US" sz="3600" dirty="0" smtClean="0"/>
              <a:t>Regular Submissions</a:t>
            </a:r>
          </a:p>
          <a:p>
            <a:pPr marL="800100" lvl="1" indent="-342900">
              <a:buFontTx/>
              <a:buChar char="-"/>
            </a:pPr>
            <a:r>
              <a:rPr lang="en-US" sz="3600" dirty="0" smtClean="0"/>
              <a:t>Midterm and Final Projects</a:t>
            </a:r>
          </a:p>
        </p:txBody>
      </p:sp>
    </p:spTree>
    <p:extLst>
      <p:ext uri="{BB962C8B-B14F-4D97-AF65-F5344CB8AC3E}">
        <p14:creationId xmlns:p14="http://schemas.microsoft.com/office/powerpoint/2010/main" val="329116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-43548"/>
            <a:ext cx="624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Goals of EE295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8857" y="467932"/>
            <a:ext cx="9035143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Technology Intensive, Hybrid, and Online Courses</a:t>
            </a:r>
            <a:r>
              <a:rPr lang="en-US" b="1" i="1" dirty="0">
                <a:solidFill>
                  <a:schemeClr val="bg1"/>
                </a:solidFill>
              </a:rPr>
              <a:t> </a:t>
            </a:r>
            <a:endParaRPr lang="en-US" b="1" i="1" dirty="0" smtClean="0">
              <a:solidFill>
                <a:schemeClr val="bg1"/>
              </a:solidFill>
            </a:endParaRPr>
          </a:p>
          <a:p>
            <a:r>
              <a:rPr lang="en-US" b="1" i="1" dirty="0">
                <a:solidFill>
                  <a:schemeClr val="bg1"/>
                </a:solidFill>
              </a:rPr>
              <a:t> </a:t>
            </a:r>
            <a:r>
              <a:rPr lang="en-US" b="1" i="1" dirty="0" smtClean="0">
                <a:solidFill>
                  <a:schemeClr val="bg1"/>
                </a:solidFill>
              </a:rPr>
              <a:t>      </a:t>
            </a:r>
            <a:r>
              <a:rPr lang="en-US" dirty="0" smtClean="0">
                <a:solidFill>
                  <a:schemeClr val="bg1"/>
                </a:solidFill>
              </a:rPr>
              <a:t>-Live classroom lectures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     -Canvas </a:t>
            </a:r>
            <a:r>
              <a:rPr lang="en-US" dirty="0">
                <a:solidFill>
                  <a:schemeClr val="bg1"/>
                </a:solidFill>
              </a:rPr>
              <a:t>at </a:t>
            </a:r>
            <a:r>
              <a:rPr lang="en-US" u="sng" dirty="0">
                <a:solidFill>
                  <a:schemeClr val="bg1"/>
                </a:solidFill>
                <a:hlinkClick r:id="rId2"/>
              </a:rPr>
              <a:t>http://sjsu.instructure.com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     -Text:  </a:t>
            </a:r>
            <a:r>
              <a:rPr lang="en-US" dirty="0">
                <a:solidFill>
                  <a:schemeClr val="bg1"/>
                </a:solidFill>
              </a:rPr>
              <a:t>Gene Moriarty, The Engineering Project: Its Nature, Ethics, and Promise, (Penn State University Press), 2008. (EP)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Course </a:t>
            </a:r>
            <a:r>
              <a:rPr lang="en-US" b="1" dirty="0">
                <a:solidFill>
                  <a:schemeClr val="bg1"/>
                </a:solidFill>
              </a:rPr>
              <a:t>Description </a:t>
            </a:r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      </a:t>
            </a:r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en-US" dirty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nalyze </a:t>
            </a:r>
            <a:r>
              <a:rPr lang="en-US" dirty="0">
                <a:solidFill>
                  <a:schemeClr val="bg1"/>
                </a:solidFill>
              </a:rPr>
              <a:t>and write about engineering-related topics from an ethical point of </a:t>
            </a:r>
            <a:r>
              <a:rPr lang="en-US" dirty="0" smtClean="0">
                <a:solidFill>
                  <a:schemeClr val="bg1"/>
                </a:solidFill>
              </a:rPr>
              <a:t>view</a:t>
            </a:r>
          </a:p>
          <a:p>
            <a:r>
              <a:rPr lang="en-US" dirty="0">
                <a:solidFill>
                  <a:schemeClr val="bg1"/>
                </a:solidFill>
              </a:rPr>
              <a:t>  </a:t>
            </a:r>
            <a:r>
              <a:rPr lang="en-US" dirty="0" smtClean="0">
                <a:solidFill>
                  <a:schemeClr val="bg1"/>
                </a:solidFill>
              </a:rPr>
              <a:t>     -Ethics </a:t>
            </a:r>
            <a:r>
              <a:rPr lang="en-US" dirty="0">
                <a:solidFill>
                  <a:schemeClr val="bg1"/>
                </a:solidFill>
              </a:rPr>
              <a:t>of the person, the process and the product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      </a:t>
            </a:r>
            <a:r>
              <a:rPr lang="en-US" dirty="0" smtClean="0">
                <a:solidFill>
                  <a:schemeClr val="bg1"/>
                </a:solidFill>
              </a:rPr>
              <a:t>-</a:t>
            </a:r>
            <a:r>
              <a:rPr lang="en-US" dirty="0" smtClean="0">
                <a:solidFill>
                  <a:schemeClr val="bg1"/>
                </a:solidFill>
              </a:rPr>
              <a:t>Applied to historic and current topics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Course </a:t>
            </a:r>
            <a:r>
              <a:rPr lang="en-US" b="1" dirty="0">
                <a:solidFill>
                  <a:schemeClr val="bg1"/>
                </a:solidFill>
              </a:rPr>
              <a:t>Learning Outcomes </a:t>
            </a:r>
            <a:r>
              <a:rPr lang="en-US" b="1" dirty="0" smtClean="0">
                <a:solidFill>
                  <a:schemeClr val="bg1"/>
                </a:solidFill>
              </a:rPr>
              <a:t>for successful students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 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1. Develop </a:t>
            </a:r>
            <a:r>
              <a:rPr lang="en-US" dirty="0">
                <a:solidFill>
                  <a:schemeClr val="bg1"/>
                </a:solidFill>
              </a:rPr>
              <a:t>structurally sound organization and flow processes leading to clear, concise technical communications </a:t>
            </a:r>
          </a:p>
          <a:p>
            <a:r>
              <a:rPr lang="en-US" dirty="0">
                <a:solidFill>
                  <a:schemeClr val="bg1"/>
                </a:solidFill>
              </a:rPr>
              <a:t>2. Develop technical writing skills supporting multiple phases of the engineering process-invention, development, and </a:t>
            </a:r>
            <a:r>
              <a:rPr lang="en-US" dirty="0" smtClean="0">
                <a:solidFill>
                  <a:schemeClr val="bg1"/>
                </a:solidFill>
              </a:rPr>
              <a:t>deployment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3. Analyze, assess, critically discuss and effectively communicate the ethics of the engineer, engineering process, and engineered </a:t>
            </a:r>
            <a:r>
              <a:rPr lang="en-US" dirty="0" smtClean="0">
                <a:solidFill>
                  <a:schemeClr val="bg1"/>
                </a:solidFill>
              </a:rPr>
              <a:t>products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4. Describe and interpret the key elements of ethical issues emerging from a consideration of case studies, and report on findings individually and in groups, orally and in writing</a:t>
            </a:r>
          </a:p>
        </p:txBody>
      </p:sp>
    </p:spTree>
    <p:extLst>
      <p:ext uri="{BB962C8B-B14F-4D97-AF65-F5344CB8AC3E}">
        <p14:creationId xmlns:p14="http://schemas.microsoft.com/office/powerpoint/2010/main" val="365236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Learning by Doing—Writing in EE295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585107" y="1733790"/>
            <a:ext cx="7886700" cy="434043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Total Course writing exercise around 19,000 words (250-300 words per page  - </a:t>
            </a:r>
            <a:r>
              <a:rPr lang="en-US" dirty="0" err="1" smtClean="0"/>
              <a:t>approx</a:t>
            </a:r>
            <a:r>
              <a:rPr lang="en-US" dirty="0" smtClean="0"/>
              <a:t> 80 pages in total for the course)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Weekly, or nearly so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½ page individual, in-class submission (bring paper and pen)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½ to 1 page group, in-class submission (impromptu or prepared)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1-2 page take home based on assigned reading from text or outside topic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Project Papers (total of around 10,000 words)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Midterm paper on assigned topic –product or process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Final paper on chosen (and approved) topic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Staged over 2</a:t>
            </a:r>
            <a:r>
              <a:rPr lang="en-US" baseline="30000" dirty="0" smtClean="0"/>
              <a:t>nd</a:t>
            </a:r>
            <a:r>
              <a:rPr lang="en-US" dirty="0" smtClean="0"/>
              <a:t> half of course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Final Exam will consist of selling why the audience should read your Final Paper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0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566738" y="345440"/>
            <a:ext cx="8379473" cy="6678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The Types of Engineering Writing you will encounter: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            Proposal/Business Plan – I have an idea on how to: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		a.	Decrease the power consumption …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		b.	Increase the applications …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		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            Research Report – Based in your focus area…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		a.	Find out how companies are…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		b.	What is the State of the Art for….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smtClean="0">
                <a:solidFill>
                  <a:schemeClr val="bg1"/>
                </a:solidFill>
              </a:rPr>
              <a:t>	c.             Research Sources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           Promotion Presentation-Why someone should listen…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smtClean="0">
                <a:solidFill>
                  <a:schemeClr val="bg1"/>
                </a:solidFill>
              </a:rPr>
              <a:t>	a.	</a:t>
            </a:r>
            <a:r>
              <a:rPr lang="en-US" sz="2000" dirty="0" err="1" smtClean="0">
                <a:solidFill>
                  <a:schemeClr val="bg1"/>
                </a:solidFill>
              </a:rPr>
              <a:t>Writeup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smtClean="0">
                <a:solidFill>
                  <a:schemeClr val="bg1"/>
                </a:solidFill>
              </a:rPr>
              <a:t>	b.            Live presentation in 3 min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             Resume(s) targeted at specific opportunities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smtClean="0">
                <a:solidFill>
                  <a:schemeClr val="bg1"/>
                </a:solidFill>
              </a:rPr>
              <a:t>	a.            Research on 3 positions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smtClean="0">
                <a:solidFill>
                  <a:schemeClr val="bg1"/>
                </a:solidFill>
              </a:rPr>
              <a:t>	b.            Tailored resume to address key needs</a:t>
            </a:r>
          </a:p>
          <a:p>
            <a:endParaRPr lang="en-US" sz="2400" dirty="0"/>
          </a:p>
          <a:p>
            <a:r>
              <a:rPr lang="en-US" sz="2400" dirty="0" smtClean="0"/>
              <a:t>		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85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Course Grading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628650" y="2299847"/>
            <a:ext cx="7886700" cy="292529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Homework (in class, Canvas) :    45%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Midterm Paper                             15%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Final Paper			      30%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Final Presentation (Slides ) </a:t>
            </a:r>
            <a:r>
              <a:rPr lang="en-US" dirty="0" smtClean="0"/>
              <a:t>	      10%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751114" y="5334000"/>
            <a:ext cx="4746172" cy="108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659087" y="5540829"/>
            <a:ext cx="892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Helvetica Neue" panose="020B0604020202020204"/>
              </a:rPr>
              <a:t>100%</a:t>
            </a:r>
            <a:endParaRPr lang="en-US" sz="2000" dirty="0">
              <a:solidFill>
                <a:schemeClr val="bg1"/>
              </a:solidFill>
              <a:latin typeface="Helvetica Neue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08448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228601"/>
            <a:ext cx="7772400" cy="1066799"/>
          </a:xfrm>
        </p:spPr>
        <p:txBody>
          <a:bodyPr/>
          <a:lstStyle/>
          <a:p>
            <a:r>
              <a:rPr lang="en-US" dirty="0" smtClean="0"/>
              <a:t>Grading Criteria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1371600" y="1752600"/>
            <a:ext cx="6400800" cy="3886200"/>
          </a:xfrm>
        </p:spPr>
        <p:txBody>
          <a:bodyPr/>
          <a:lstStyle/>
          <a:p>
            <a:r>
              <a:rPr lang="en-US" u="sng" dirty="0" smtClean="0"/>
              <a:t>Grading Percentage Breakdown</a:t>
            </a:r>
            <a:endParaRPr lang="en-US" dirty="0" smtClean="0"/>
          </a:p>
          <a:p>
            <a:r>
              <a:rPr lang="en-US" dirty="0" smtClean="0"/>
              <a:t> </a:t>
            </a:r>
          </a:p>
          <a:p>
            <a:pPr algn="l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35153" y="2515471"/>
            <a:ext cx="310414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96% and above	A</a:t>
            </a:r>
          </a:p>
          <a:p>
            <a:r>
              <a:rPr lang="en-US" sz="2000" dirty="0">
                <a:solidFill>
                  <a:schemeClr val="bg1"/>
                </a:solidFill>
              </a:rPr>
              <a:t>90% - 95%	</a:t>
            </a:r>
            <a:r>
              <a:rPr lang="en-US" sz="2000" dirty="0" smtClean="0">
                <a:solidFill>
                  <a:schemeClr val="bg1"/>
                </a:solidFill>
              </a:rPr>
              <a:t>A  minus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 87</a:t>
            </a:r>
            <a:r>
              <a:rPr lang="en-US" sz="2000" dirty="0">
                <a:solidFill>
                  <a:schemeClr val="bg1"/>
                </a:solidFill>
              </a:rPr>
              <a:t>% - </a:t>
            </a:r>
            <a:r>
              <a:rPr lang="en-US" sz="2000" dirty="0" smtClean="0">
                <a:solidFill>
                  <a:schemeClr val="bg1"/>
                </a:solidFill>
              </a:rPr>
              <a:t>89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smtClean="0">
                <a:solidFill>
                  <a:schemeClr val="bg1"/>
                </a:solidFill>
              </a:rPr>
              <a:t>B plus</a:t>
            </a:r>
            <a:endParaRPr lang="en-US" sz="2000" dirty="0" smtClean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83</a:t>
            </a:r>
            <a:r>
              <a:rPr lang="en-US" sz="2000" dirty="0">
                <a:solidFill>
                  <a:schemeClr val="bg1"/>
                </a:solidFill>
              </a:rPr>
              <a:t>% - 86%	B</a:t>
            </a:r>
          </a:p>
          <a:p>
            <a:r>
              <a:rPr lang="en-US" sz="2000" dirty="0">
                <a:solidFill>
                  <a:schemeClr val="bg1"/>
                </a:solidFill>
              </a:rPr>
              <a:t>80% - 82%	</a:t>
            </a:r>
            <a:r>
              <a:rPr lang="en-US" sz="2000" dirty="0" smtClean="0">
                <a:solidFill>
                  <a:schemeClr val="bg1"/>
                </a:solidFill>
              </a:rPr>
              <a:t>B minus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 77</a:t>
            </a:r>
            <a:r>
              <a:rPr lang="en-US" sz="2000" dirty="0">
                <a:solidFill>
                  <a:schemeClr val="bg1"/>
                </a:solidFill>
              </a:rPr>
              <a:t>% - 79%	</a:t>
            </a:r>
            <a:r>
              <a:rPr lang="en-US" sz="2000" dirty="0" smtClean="0">
                <a:solidFill>
                  <a:schemeClr val="bg1"/>
                </a:solidFill>
              </a:rPr>
              <a:t>C plus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73%-76%	C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70</a:t>
            </a:r>
            <a:r>
              <a:rPr lang="en-US" sz="2000" dirty="0" smtClean="0">
                <a:solidFill>
                  <a:schemeClr val="bg1"/>
                </a:solidFill>
              </a:rPr>
              <a:t>% -72%</a:t>
            </a:r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dirty="0" smtClean="0">
                <a:solidFill>
                  <a:schemeClr val="bg1"/>
                </a:solidFill>
              </a:rPr>
              <a:t>C minus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67% -69%	D plus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63% -66%    	D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60% - 62%	D minus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Below 60%	F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50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100"/>
            <a:ext cx="8229600" cy="774700"/>
          </a:xfrm>
        </p:spPr>
        <p:txBody>
          <a:bodyPr/>
          <a:lstStyle/>
          <a:p>
            <a:pPr algn="ctr"/>
            <a:r>
              <a:rPr lang="en-US" dirty="0" smtClean="0"/>
              <a:t>Fall ‘19 Highlights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4415954"/>
              </p:ext>
            </p:extLst>
          </p:nvPr>
        </p:nvGraphicFramePr>
        <p:xfrm>
          <a:off x="457198" y="1371600"/>
          <a:ext cx="7500258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973"/>
                <a:gridCol w="3378199"/>
                <a:gridCol w="25000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Approx</a:t>
                      </a:r>
                      <a:r>
                        <a:rPr lang="en-US" baseline="0" dirty="0" smtClean="0"/>
                        <a:t> 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Key Event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Comment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Aug</a:t>
                      </a:r>
                      <a:r>
                        <a:rPr lang="en-US" baseline="0" dirty="0" smtClean="0"/>
                        <a:t> 22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First 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Sep</a:t>
                      </a:r>
                      <a:r>
                        <a:rPr lang="en-US" baseline="0" dirty="0" smtClean="0"/>
                        <a:t> 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Propose Midterm</a:t>
                      </a:r>
                      <a:r>
                        <a:rPr lang="en-US" baseline="0" dirty="0" smtClean="0"/>
                        <a:t> Topics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Oct</a:t>
                      </a:r>
                      <a:r>
                        <a:rPr lang="en-US" baseline="0" dirty="0" smtClean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 Paper Topic Due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Oct</a:t>
                      </a:r>
                      <a:r>
                        <a:rPr lang="en-US" baseline="0" dirty="0" smtClean="0"/>
                        <a:t> 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Resume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Oct 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Midterm Due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Nov</a:t>
                      </a:r>
                      <a:r>
                        <a:rPr lang="en-US" baseline="0" dirty="0" smtClean="0"/>
                        <a:t> 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Submit Resume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Nov 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 Paper</a:t>
                      </a:r>
                      <a:r>
                        <a:rPr lang="en-US" baseline="0" dirty="0" smtClean="0"/>
                        <a:t> Draft Due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Nov 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 Papers Due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</a:t>
                      </a:r>
                      <a:r>
                        <a:rPr lang="en-US" baseline="0" dirty="0" smtClean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Final Presentations Due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Dec 17(sect 1)   Dec 12(sect 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Complete</a:t>
                      </a:r>
                      <a:r>
                        <a:rPr lang="en-US" baseline="0" dirty="0" smtClean="0"/>
                        <a:t> Final Presentations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Based on Final</a:t>
                      </a:r>
                      <a:r>
                        <a:rPr lang="en-US" baseline="0" dirty="0" smtClean="0"/>
                        <a:t> Class Size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98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381000" y="78932"/>
            <a:ext cx="8763000" cy="6663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304704" rIns="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457200" algn="l"/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</a:rPr>
              <a:t>Dropping and Adding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457200" algn="l"/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457200" algn="l"/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Students are responsible for understanding the policies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457200" algn="l"/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procedures about add/drop, grade forgiveness, etc.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457200" algn="l"/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Refer to the current semester’s 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  <a:hlinkClick r:id="rId2"/>
              </a:rPr>
              <a:t>Catalog Policies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457200" algn="l"/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r>
              <a:rPr lang="en-US" altLang="zh-CN" sz="2400" dirty="0" smtClean="0">
                <a:solidFill>
                  <a:schemeClr val="bg1"/>
                </a:solidFill>
                <a:latin typeface="Times New Roman" pitchFamily="18" charset="0"/>
                <a:ea typeface="SimSun"/>
                <a:cs typeface="Times New Roman" pitchFamily="18" charset="0"/>
              </a:rPr>
              <a:t>se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ction at http://info.sjsu.edu/static/catalog/policies.html.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457200" algn="l"/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Add/drop deadlines can be found on the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457200" algn="l"/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  <a:hlinkClick r:id="rId3"/>
              </a:rPr>
              <a:t>current academic calendar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 web page located </a:t>
            </a:r>
            <a:r>
              <a:rPr kumimoji="0" lang="en-US" altLang="zh-CN" sz="24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 at: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457200" algn="l"/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endParaRPr kumimoji="0" lang="en-US" altLang="zh-CN" sz="2400" b="0" i="0" u="none" strike="noStrike" cap="none" normalizeH="0" dirty="0" smtClean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  <a:ea typeface="SimSun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457200" algn="l"/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http://www.sjsu.edu/academic_programs/calendars/academic_calendar/.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457200" algn="l"/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The 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  <a:hlinkClick r:id="rId4"/>
              </a:rPr>
              <a:t>Late Drop Policy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 is available at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457200" algn="l"/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http://www.sjsu.edu/aars/policies/latedrops/policy/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457200" algn="l"/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Students should be aware of the current deadlines and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457200" algn="l"/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penalties for dropping classes. 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457200" algn="l"/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Information about the latest changes and news is available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457200" algn="l"/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</a:tabLst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at the 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  <a:hlinkClick r:id="rId5"/>
              </a:rPr>
              <a:t>Advising Hub</a:t>
            </a: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/>
                <a:cs typeface="Times New Roman" pitchFamily="18" charset="0"/>
              </a:rPr>
              <a:t> at www.sjsu.edu/advising/.</a:t>
            </a:r>
            <a:endParaRPr kumimoji="0" lang="en-US" altLang="zh-CN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21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EE 295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TechWriting</a:t>
            </a:r>
            <a:r>
              <a:rPr lang="en-US" dirty="0" smtClean="0"/>
              <a:t>-Engineering Ethics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Aug 22, 2019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Room E339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Tom Wrappe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EE Lecturer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6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ChangeArrowheads="1"/>
          </p:cNvSpPr>
          <p:nvPr/>
        </p:nvSpPr>
        <p:spPr bwMode="auto">
          <a:xfrm>
            <a:off x="304800" y="62412"/>
            <a:ext cx="8757809" cy="4955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76176" rIns="0" bIns="7617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  <a:cs typeface="Times New Roman" pitchFamily="18" charset="0"/>
              </a:rPr>
              <a:t>Academic integrity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</a:rPr>
              <a:t>Your commitment as a student to learning is evidenced by your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</a:rPr>
              <a:t> enrollment at San Jose State University.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</a:rPr>
              <a:t> The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  <a:hlinkClick r:id="rId2"/>
              </a:rPr>
              <a:t>University’s Academic Integrity policy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</a:rPr>
              <a:t>, located at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latin typeface="Arial" pitchFamily="34" charset="0"/>
                <a:ea typeface="Times New Roman" pitchFamily="18" charset="0"/>
              </a:rPr>
              <a:t>http://www.sjsu.edu/senate/S07-2.htm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</a:rPr>
              <a:t>requires you to be honest in all your academic course work.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</a:rPr>
              <a:t> Faculty members are required to report all infractions to the office of Student Conduct and Ethical Development.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</a:rPr>
              <a:t> The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  <a:hlinkClick r:id="rId3"/>
              </a:rPr>
              <a:t>Student Conduct and Ethical Development website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</a:rPr>
              <a:t>is available at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  <a:hlinkClick r:id="rId3"/>
              </a:rPr>
              <a:t>http://dev.sjsu.edu/studentconduct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  <a:hlinkClick r:id="rId3"/>
              </a:rPr>
              <a:t>/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Times New Roman" pitchFamily="18" charset="0"/>
              </a:rPr>
              <a:t>. 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4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ChangeArrowheads="1"/>
          </p:cNvSpPr>
          <p:nvPr/>
        </p:nvSpPr>
        <p:spPr bwMode="auto">
          <a:xfrm>
            <a:off x="304800" y="82995"/>
            <a:ext cx="8839200" cy="655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SimSun" charset="-122"/>
                <a:cs typeface="Arial" pitchFamily="34" charset="0"/>
              </a:rPr>
              <a:t>EE Department Honor Code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The Electrical Engineering Department will enforce the following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 Honor Code that must be read and accepted by all students.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“I have read the Honor Code and agree with its provisions.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My continued enrollment in this course constitutes full acceptance of this code. I will NOT: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•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ymbolMT"/>
                <a:cs typeface="Times New Roman" pitchFamily="18" charset="0"/>
              </a:rPr>
              <a:t> 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Take an exam in place of someone else, or have someone take an exam in my place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•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ymbolMT"/>
                <a:cs typeface="Times New Roman" pitchFamily="18" charset="0"/>
              </a:rPr>
              <a:t> 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Give information or receive information from another person during an exam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•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ymbolMT"/>
                <a:cs typeface="Times New Roman" pitchFamily="18" charset="0"/>
              </a:rPr>
              <a:t> 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Use more reference material during an exam than is allowed by the instructor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•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ymbolMT"/>
                <a:cs typeface="Times New Roman" pitchFamily="18" charset="0"/>
              </a:rPr>
              <a:t> 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Obtain a copy of an exam prior to the time it is given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•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ymbolMT"/>
                <a:cs typeface="Times New Roman" pitchFamily="18" charset="0"/>
              </a:rPr>
              <a:t> 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Alter an exam after it has been graded and then return it to the instructor for re-grading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•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ymbolMT"/>
                <a:cs typeface="Times New Roman" pitchFamily="18" charset="0"/>
              </a:rPr>
              <a:t> 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Leave the exam room without returning the exam to the instructor.”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•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ymbolMT"/>
                <a:cs typeface="Times New Roman" pitchFamily="18" charset="0"/>
              </a:rPr>
              <a:t> 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Department policy mandates that the student or students involved in cheating will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receive an “F” on that evaluation instrument (paper, exam, project, homework, etc.)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and will be reported to the Department and the University.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•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ymbolMT"/>
                <a:cs typeface="Times New Roman" pitchFamily="18" charset="0"/>
              </a:rPr>
              <a:t> 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A student’s second offense in any course will result in a Department 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Times New Roman" pitchFamily="18" charset="0"/>
                <a:ea typeface="SimSun" charset="-122"/>
                <a:cs typeface="Times New Roman" pitchFamily="18" charset="0"/>
              </a:rPr>
              <a:t>recommendation of suspension from the University.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2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785726" y="-55046"/>
            <a:ext cx="7542385" cy="701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Web Resources: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The Online Ethics Center for Engineering and Science: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http://onlineethics.org/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National Institute for Engineering Ethics: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http://www.niee.org/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Center for the Study of Ethics in the Professions at IIT: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http://ethics.iit.edu/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Practical and Professional Ethics at IU: </a:t>
            </a:r>
            <a:r>
              <a:rPr lang="en-US" dirty="0">
                <a:solidFill>
                  <a:schemeClr val="bg1"/>
                </a:solidFill>
                <a:hlinkClick r:id="rId5"/>
              </a:rPr>
              <a:t>http://www.indiana.edu/~appe/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IEEE Ethic Committee: </a:t>
            </a:r>
            <a:r>
              <a:rPr lang="en-US" dirty="0">
                <a:solidFill>
                  <a:schemeClr val="bg1"/>
                </a:solidFill>
                <a:hlinkClick r:id="rId6"/>
              </a:rPr>
              <a:t>http://www.ieee.org/organizations/committee/emcc/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IEEE Society on Social Implications of Technology: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hlinkClick r:id="rId7"/>
              </a:rPr>
              <a:t>http://policy.rutgers.edu/andrews/projects/ssit/ungercom.shtml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Texas A&amp;M Univ. engineering ethics: </a:t>
            </a:r>
            <a:r>
              <a:rPr lang="en-US" dirty="0">
                <a:solidFill>
                  <a:schemeClr val="bg1"/>
                </a:solidFill>
                <a:hlinkClick r:id="rId8"/>
              </a:rPr>
              <a:t>http://ethics.tamu.edu/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NSF Workshops, </a:t>
            </a:r>
            <a:r>
              <a:rPr lang="en-US" dirty="0">
                <a:solidFill>
                  <a:schemeClr val="bg1"/>
                </a:solidFill>
                <a:hlinkClick r:id="rId9"/>
              </a:rPr>
              <a:t>http://www.cse.nd.edu/~kwb/nsf-ufe/index.html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NSPE Board of Ethical Review: </a:t>
            </a:r>
            <a:r>
              <a:rPr lang="en-US" dirty="0">
                <a:solidFill>
                  <a:schemeClr val="bg1"/>
                </a:solidFill>
                <a:hlinkClick r:id="rId10"/>
              </a:rPr>
              <a:t>http://www.nspe.org/ethics/eh1-whb.asp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Ethics Officer Association: </a:t>
            </a:r>
            <a:r>
              <a:rPr lang="en-US" dirty="0">
                <a:solidFill>
                  <a:schemeClr val="bg1"/>
                </a:solidFill>
                <a:hlinkClick r:id="rId11"/>
              </a:rPr>
              <a:t>http://www.eoa.org/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Journal, "Science and Engineering Ethics": </a:t>
            </a:r>
            <a:r>
              <a:rPr lang="en-US" dirty="0">
                <a:solidFill>
                  <a:schemeClr val="bg1"/>
                </a:solidFill>
                <a:hlinkClick r:id="rId12"/>
              </a:rPr>
              <a:t>http://www.opragen.co.uk/SEE/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ctr"/>
            <a:endParaRPr lang="en-US" dirty="0"/>
          </a:p>
          <a:p>
            <a:pPr algn="ctr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0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4200" y="906002"/>
            <a:ext cx="1689668" cy="2092677"/>
            <a:chOff x="564200" y="468091"/>
            <a:chExt cx="1689668" cy="209267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200" y="468091"/>
              <a:ext cx="1689668" cy="1734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618969" y="2191436"/>
              <a:ext cx="1580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15-18,000 BC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351711" y="906002"/>
            <a:ext cx="1698171" cy="1784492"/>
            <a:chOff x="6351711" y="537198"/>
            <a:chExt cx="1698171" cy="178449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1711" y="537198"/>
              <a:ext cx="1698171" cy="1415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6640182" y="1952358"/>
              <a:ext cx="1121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1492 AD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246" y="906002"/>
            <a:ext cx="1838325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10" y="1683549"/>
            <a:ext cx="68580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7571" y="119390"/>
            <a:ext cx="7794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If You want credit, Be the one to write it down……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45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790" y="129948"/>
            <a:ext cx="7886700" cy="886159"/>
          </a:xfrm>
        </p:spPr>
        <p:txBody>
          <a:bodyPr/>
          <a:lstStyle/>
          <a:p>
            <a:r>
              <a:rPr lang="en-US" dirty="0" smtClean="0"/>
              <a:t>Student Actions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02920" y="1278767"/>
            <a:ext cx="7886700" cy="475627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Tx/>
              <a:buChar char="-"/>
            </a:pPr>
            <a:r>
              <a:rPr lang="en-US" dirty="0" smtClean="0"/>
              <a:t>Access Canvas and get familiar with the process and assignments (some details will change, but key deliverables are identified)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Familiarize yourself with the syllabus and plan accordingly</a:t>
            </a:r>
          </a:p>
          <a:p>
            <a:pPr marL="800100" lvl="1" indent="-342900">
              <a:buFontTx/>
              <a:buChar char="-"/>
            </a:pPr>
            <a:r>
              <a:rPr lang="en-US" dirty="0" smtClean="0">
                <a:solidFill>
                  <a:srgbClr val="FFFF00"/>
                </a:solidFill>
              </a:rPr>
              <a:t>No makeups on in Class </a:t>
            </a:r>
            <a:r>
              <a:rPr lang="en-US" dirty="0" smtClean="0">
                <a:solidFill>
                  <a:srgbClr val="FFFF00"/>
                </a:solidFill>
              </a:rPr>
              <a:t>assignments (Not announced in advance)</a:t>
            </a:r>
          </a:p>
          <a:p>
            <a:pPr marL="1257300" lvl="2" indent="-342900">
              <a:buFontTx/>
              <a:buChar char="-"/>
            </a:pPr>
            <a:r>
              <a:rPr lang="en-US" dirty="0" smtClean="0">
                <a:solidFill>
                  <a:srgbClr val="FFFF00"/>
                </a:solidFill>
              </a:rPr>
              <a:t>Penalty of up to 20% if taken in non registered section unless cleared with instructor at least 24 hours in advance</a:t>
            </a:r>
          </a:p>
          <a:p>
            <a:pPr lvl="2"/>
            <a:endParaRPr lang="en-US" dirty="0" smtClean="0">
              <a:solidFill>
                <a:srgbClr val="FFFF00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en-US" dirty="0" smtClean="0"/>
              <a:t>Must achieve 15% </a:t>
            </a:r>
            <a:r>
              <a:rPr lang="en-US" dirty="0" err="1" smtClean="0"/>
              <a:t>Turnitin</a:t>
            </a:r>
            <a:r>
              <a:rPr lang="en-US" dirty="0" smtClean="0"/>
              <a:t> score to have paper </a:t>
            </a:r>
            <a:r>
              <a:rPr lang="en-US" dirty="0" smtClean="0"/>
              <a:t>scored</a:t>
            </a:r>
          </a:p>
          <a:p>
            <a:pPr lvl="2"/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Late </a:t>
            </a:r>
            <a:r>
              <a:rPr lang="en-US" dirty="0" smtClean="0"/>
              <a:t>issues</a:t>
            </a:r>
          </a:p>
          <a:p>
            <a:pPr marL="1257300" lvl="2" indent="-342900">
              <a:buFontTx/>
              <a:buChar char="-"/>
            </a:pPr>
            <a:r>
              <a:rPr lang="en-US" dirty="0"/>
              <a:t>Paper not considered submitted if TII score over 15%</a:t>
            </a:r>
          </a:p>
          <a:p>
            <a:pPr marL="1257300" lvl="2" indent="-342900">
              <a:buFontTx/>
              <a:buChar char="-"/>
            </a:pPr>
            <a:r>
              <a:rPr lang="en-US" dirty="0"/>
              <a:t>Late Out of Class assignments subject to 20% deduction for 2 days or less</a:t>
            </a:r>
          </a:p>
          <a:p>
            <a:pPr marL="1257300" lvl="2" indent="-342900">
              <a:buFontTx/>
              <a:buChar char="-"/>
            </a:pPr>
            <a:r>
              <a:rPr lang="en-US" dirty="0"/>
              <a:t>More than 2 days late, 90% deduction</a:t>
            </a:r>
          </a:p>
          <a:p>
            <a:pPr marL="800100" lvl="1" indent="-342900">
              <a:buFontTx/>
              <a:buChar char="-"/>
            </a:pPr>
            <a:endParaRPr lang="en-US" dirty="0" smtClean="0"/>
          </a:p>
          <a:p>
            <a:pPr marL="800100" lvl="1" indent="-342900">
              <a:buFontTx/>
              <a:buChar char="-"/>
            </a:pPr>
            <a:r>
              <a:rPr lang="en-US" dirty="0" smtClean="0"/>
              <a:t>Other grading/submissions</a:t>
            </a:r>
          </a:p>
          <a:p>
            <a:pPr lvl="1"/>
            <a:endParaRPr lang="en-US" dirty="0" smtClean="0"/>
          </a:p>
          <a:p>
            <a:pPr marL="342900" indent="-342900">
              <a:buFontTx/>
              <a:buChar char="-"/>
            </a:pPr>
            <a:r>
              <a:rPr lang="en-US" dirty="0" smtClean="0"/>
              <a:t>Acquire textbook and read assignments per class schedule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94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149" y="237424"/>
            <a:ext cx="7886700" cy="1701619"/>
          </a:xfrm>
        </p:spPr>
        <p:txBody>
          <a:bodyPr/>
          <a:lstStyle/>
          <a:p>
            <a:r>
              <a:rPr lang="en-US" dirty="0" smtClean="0"/>
              <a:t>In Class Discussions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51648" y="1444802"/>
            <a:ext cx="7886700" cy="45998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Attendance is not taken and there is no formal participation grade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Almost 50% of classes will have a participative discussion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Based on reading or video or case study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Current topics will be addressed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Intellectual Property and company proprietary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Self Driving Cars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Artificial Intelligence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Privacy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Facial Recognition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 smtClean="0"/>
              <a:t>Robotics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8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Wrapup</a:t>
            </a:r>
            <a:r>
              <a:rPr lang="en-US" dirty="0" smtClean="0"/>
              <a:t> and Next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628650" y="1954531"/>
            <a:ext cx="7886700" cy="38622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Any Drop/Adds?  See me after class or in </a:t>
            </a:r>
            <a:r>
              <a:rPr lang="en-US" smtClean="0"/>
              <a:t>office E261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Next Lecture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First Writing Rules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Ethics Overview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9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</a:p>
          <a:p>
            <a:r>
              <a:rPr lang="en-US" dirty="0" smtClean="0"/>
              <a:t>Course Overview</a:t>
            </a:r>
          </a:p>
          <a:p>
            <a:r>
              <a:rPr lang="en-US" dirty="0" smtClean="0"/>
              <a:t>Methodology</a:t>
            </a:r>
          </a:p>
          <a:p>
            <a:r>
              <a:rPr lang="en-US" dirty="0" smtClean="0"/>
              <a:t>Logistics and </a:t>
            </a:r>
            <a:r>
              <a:rPr lang="en-US" dirty="0" err="1" smtClean="0"/>
              <a:t>Followups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472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886700" cy="1701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EE295 Electrical Engineering </a:t>
            </a:r>
            <a:r>
              <a:rPr lang="en-US" sz="3200" dirty="0" err="1" smtClean="0"/>
              <a:t>Dept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Technical Writing –Engineering Ethics</a:t>
            </a:r>
            <a:endParaRPr lang="en-US" sz="32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58168"/>
              </p:ext>
            </p:extLst>
          </p:nvPr>
        </p:nvGraphicFramePr>
        <p:xfrm>
          <a:off x="555172" y="1376266"/>
          <a:ext cx="7848600" cy="548173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279462"/>
                <a:gridCol w="5569138"/>
              </a:tblGrid>
              <a:tr h="57227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Instructor:</a:t>
                      </a:r>
                      <a:endParaRPr lang="en-US" sz="20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Tom </a:t>
                      </a:r>
                      <a:r>
                        <a:rPr lang="en-US" sz="2000" dirty="0" smtClean="0">
                          <a:effectLst/>
                        </a:rPr>
                        <a:t>Wrappe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53651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Office Location:</a:t>
                      </a:r>
                      <a:endParaRPr lang="en-US" sz="2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E261</a:t>
                      </a:r>
                      <a:endParaRPr lang="en-US" sz="20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42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Telephone:</a:t>
                      </a:r>
                      <a:endParaRPr lang="en-US" sz="2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(408) (829-3816)</a:t>
                      </a:r>
                      <a:endParaRPr lang="en-US" sz="20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42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Email:</a:t>
                      </a:r>
                      <a:endParaRPr lang="en-US" sz="2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(thomas.wrappe@sjsu.edu)</a:t>
                      </a:r>
                      <a:endParaRPr lang="en-US" sz="20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42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Office Hours:</a:t>
                      </a:r>
                      <a:endParaRPr lang="en-US" sz="2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 smtClean="0">
                          <a:effectLst/>
                        </a:rPr>
                        <a:t>Tu</a:t>
                      </a:r>
                      <a:r>
                        <a:rPr lang="en-US" sz="2000" dirty="0" smtClean="0">
                          <a:effectLst/>
                        </a:rPr>
                        <a:t> &amp;</a:t>
                      </a:r>
                      <a:r>
                        <a:rPr lang="en-US" sz="2000" dirty="0" err="1" smtClean="0">
                          <a:effectLst/>
                        </a:rPr>
                        <a:t>Th</a:t>
                      </a:r>
                      <a:r>
                        <a:rPr lang="en-US" sz="2000" dirty="0" smtClean="0">
                          <a:effectLst/>
                        </a:rPr>
                        <a:t>, 6</a:t>
                      </a:r>
                      <a:r>
                        <a:rPr lang="en-US" sz="2000" baseline="0" dirty="0" smtClean="0">
                          <a:effectLst/>
                        </a:rPr>
                        <a:t> pm to 7:15 pm </a:t>
                      </a:r>
                      <a:endParaRPr lang="en-US" sz="20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42920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Class Days/Time:</a:t>
                      </a:r>
                      <a:endParaRPr lang="en-US" sz="200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 smtClean="0">
                          <a:effectLst/>
                        </a:rPr>
                        <a:t>Tu</a:t>
                      </a:r>
                      <a:r>
                        <a:rPr lang="en-US" sz="2000" dirty="0" smtClean="0">
                          <a:effectLst/>
                        </a:rPr>
                        <a:t> </a:t>
                      </a:r>
                      <a:r>
                        <a:rPr lang="en-US" sz="2000" dirty="0">
                          <a:effectLst/>
                        </a:rPr>
                        <a:t>&amp; </a:t>
                      </a:r>
                      <a:r>
                        <a:rPr lang="en-US" sz="2000" dirty="0" err="1" smtClean="0">
                          <a:effectLst/>
                        </a:rPr>
                        <a:t>Th</a:t>
                      </a:r>
                      <a:r>
                        <a:rPr lang="en-US" sz="2000" dirty="0" smtClean="0">
                          <a:effectLst/>
                        </a:rPr>
                        <a:t>, Sect</a:t>
                      </a:r>
                      <a:r>
                        <a:rPr lang="en-US" sz="2000" baseline="0" dirty="0" smtClean="0">
                          <a:effectLst/>
                        </a:rPr>
                        <a:t> 1:   </a:t>
                      </a:r>
                      <a:r>
                        <a:rPr lang="en-US" sz="2000" baseline="0" dirty="0" err="1" smtClean="0">
                          <a:effectLst/>
                        </a:rPr>
                        <a:t>Tu</a:t>
                      </a:r>
                      <a:r>
                        <a:rPr lang="en-US" sz="2000" baseline="0" dirty="0" smtClean="0">
                          <a:effectLst/>
                        </a:rPr>
                        <a:t> &amp; Thu: 4:30pm to 5:45 pm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 smtClean="0">
                          <a:effectLst/>
                        </a:rPr>
                        <a:t>                Sect 2:    </a:t>
                      </a:r>
                      <a:r>
                        <a:rPr lang="en-US" sz="2000" baseline="0" dirty="0" err="1" smtClean="0">
                          <a:effectLst/>
                        </a:rPr>
                        <a:t>Tu</a:t>
                      </a:r>
                      <a:r>
                        <a:rPr lang="en-US" sz="2000" baseline="0" dirty="0" smtClean="0">
                          <a:effectLst/>
                        </a:rPr>
                        <a:t> &amp; Thu: 7:30pm to 8:45 pm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</a:tr>
              <a:tr h="143069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Classroom: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Prerequisites: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Course Category</a:t>
                      </a:r>
                      <a:endParaRPr lang="en-US" sz="20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Sect</a:t>
                      </a:r>
                      <a:r>
                        <a:rPr lang="en-US" sz="2000" baseline="0" dirty="0" smtClean="0">
                          <a:effectLst/>
                        </a:rPr>
                        <a:t> 1:  </a:t>
                      </a:r>
                      <a:r>
                        <a:rPr lang="en-US" sz="2000" baseline="0" dirty="0" smtClean="0">
                          <a:effectLst/>
                        </a:rPr>
                        <a:t>E339</a:t>
                      </a:r>
                      <a:endParaRPr lang="en-US" sz="2000" baseline="0" dirty="0" smtClean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aseline="0" dirty="0" smtClean="0">
                          <a:effectLst/>
                        </a:rPr>
                        <a:t>Sect 2:  </a:t>
                      </a:r>
                      <a:r>
                        <a:rPr lang="en-US" sz="2000" baseline="0" dirty="0" smtClean="0">
                          <a:effectLst/>
                        </a:rPr>
                        <a:t>E339</a:t>
                      </a:r>
                      <a:endParaRPr lang="en-US" sz="20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Graduate Standing in EE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EE295 satisfies Graduation Writing Assessment Requirement (GWAR</a:t>
                      </a:r>
                      <a:r>
                        <a:rPr lang="en-US" sz="2000" dirty="0" smtClean="0">
                          <a:effectLst/>
                        </a:rPr>
                        <a:t>)—certified through 2021</a:t>
                      </a:r>
                      <a:endParaRPr lang="en-US" sz="2000" dirty="0">
                        <a:effectLst/>
                        <a:latin typeface="Times New Roman"/>
                        <a:ea typeface="SimSu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341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Tom Wrappe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259644" y="2035629"/>
            <a:ext cx="8635999" cy="409302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40 years as EE and Tech Business Person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Technology Areas: </a:t>
            </a:r>
            <a:r>
              <a:rPr lang="en-US" dirty="0" smtClean="0"/>
              <a:t>Remot</a:t>
            </a:r>
            <a:r>
              <a:rPr lang="en-US" dirty="0" smtClean="0"/>
              <a:t>e Control/</a:t>
            </a:r>
            <a:r>
              <a:rPr lang="en-US" dirty="0" err="1" smtClean="0"/>
              <a:t>IoT</a:t>
            </a:r>
            <a:r>
              <a:rPr lang="en-US" dirty="0" smtClean="0"/>
              <a:t>, </a:t>
            </a:r>
            <a:r>
              <a:rPr lang="en-US" dirty="0" smtClean="0"/>
              <a:t>Power Gen, Satellite and Wireless Communications, GPS and Indoor Positioning, Sensor IC’s and MEMS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Roles: Development/System/Field Engineer, Product Business Planning and Execution from Visualization to Mass </a:t>
            </a:r>
            <a:r>
              <a:rPr lang="en-US" dirty="0" smtClean="0"/>
              <a:t>Market and Monetization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Big companies: Westinghouse, Hughes, TI, Qualcomm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Small Companies: SnapTrack</a:t>
            </a:r>
            <a:r>
              <a:rPr lang="en-US" dirty="0"/>
              <a:t> </a:t>
            </a:r>
            <a:r>
              <a:rPr lang="en-US" dirty="0" smtClean="0"/>
              <a:t>(GPS), Quantance (Envelope Tracking), </a:t>
            </a:r>
            <a:r>
              <a:rPr lang="en-US" dirty="0" err="1" smtClean="0"/>
              <a:t>Hellosoft</a:t>
            </a:r>
            <a:r>
              <a:rPr lang="en-US" dirty="0" smtClean="0"/>
              <a:t> (VoIP), RX </a:t>
            </a:r>
            <a:r>
              <a:rPr lang="en-US" dirty="0" smtClean="0"/>
              <a:t>Networks (</a:t>
            </a:r>
            <a:r>
              <a:rPr lang="en-US" dirty="0" err="1" smtClean="0"/>
              <a:t>WiFi</a:t>
            </a:r>
            <a:r>
              <a:rPr lang="en-US" dirty="0" smtClean="0"/>
              <a:t>), </a:t>
            </a:r>
            <a:r>
              <a:rPr lang="en-US" dirty="0" smtClean="0"/>
              <a:t>NextNav (Wide Area 3D Indoor Location)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Consulting with VC’s, Investment Bankers and Tech Product </a:t>
            </a:r>
            <a:r>
              <a:rPr lang="en-US" dirty="0" err="1" smtClean="0"/>
              <a:t>GoToMarket</a:t>
            </a:r>
            <a:r>
              <a:rPr lang="en-US" dirty="0" smtClean="0"/>
              <a:t> since 1998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SJSU first class Spring 2017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38210" y="6217335"/>
            <a:ext cx="2405730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BS-EE, U of Notre Dame, 1978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MBA, U of Chicago, 1982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75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03612"/>
            <a:ext cx="7886700" cy="886159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/>
              <a:t>Why does the Department have</a:t>
            </a:r>
            <a:br>
              <a:rPr lang="en-US" sz="3600" dirty="0" smtClean="0"/>
            </a:br>
            <a:r>
              <a:rPr lang="en-US" sz="3600" dirty="0" smtClean="0"/>
              <a:t>me teach this course?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785239"/>
            <a:ext cx="7886700" cy="4491383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“Honest Living” Engineering work</a:t>
            </a:r>
          </a:p>
          <a:p>
            <a:endParaRPr lang="en-US" sz="2400" dirty="0" smtClean="0"/>
          </a:p>
          <a:p>
            <a:pPr lvl="1"/>
            <a:r>
              <a:rPr lang="en-US" sz="2300" dirty="0" smtClean="0"/>
              <a:t>-</a:t>
            </a:r>
            <a:r>
              <a:rPr lang="en-US" sz="2300" dirty="0"/>
              <a:t>Full Life Cycle Product Plans</a:t>
            </a:r>
          </a:p>
          <a:p>
            <a:pPr lvl="1"/>
            <a:r>
              <a:rPr lang="en-US" sz="2300" dirty="0" smtClean="0"/>
              <a:t>-Patent Applications</a:t>
            </a:r>
          </a:p>
          <a:p>
            <a:pPr lvl="1"/>
            <a:r>
              <a:rPr lang="en-US" sz="2300" dirty="0" smtClean="0"/>
              <a:t>-Project Implementation Processes</a:t>
            </a:r>
          </a:p>
          <a:p>
            <a:pPr lvl="1"/>
            <a:r>
              <a:rPr lang="en-US" sz="2300" dirty="0" smtClean="0"/>
              <a:t>-Integration Plans for Wireless Modules, Devices and Systems</a:t>
            </a:r>
          </a:p>
          <a:p>
            <a:endParaRPr lang="en-US" sz="2400" dirty="0" smtClean="0"/>
          </a:p>
          <a:p>
            <a:r>
              <a:rPr lang="en-US" sz="2400" dirty="0" smtClean="0"/>
              <a:t>Excursions to the “Dark Side” where business dominates</a:t>
            </a:r>
          </a:p>
          <a:p>
            <a:r>
              <a:rPr lang="en-US" sz="2400" dirty="0" smtClean="0"/>
              <a:t>        -Business Plans for Startups</a:t>
            </a:r>
          </a:p>
          <a:p>
            <a:r>
              <a:rPr lang="en-US" sz="2400" dirty="0" smtClean="0"/>
              <a:t>        -Due Diligence for VC’s considering investment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-Competitive Procurements on RFP responses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-New product business plans and </a:t>
            </a:r>
            <a:r>
              <a:rPr lang="en-US" sz="2400" dirty="0" err="1" smtClean="0"/>
              <a:t>GoToMarket</a:t>
            </a:r>
            <a:r>
              <a:rPr lang="en-US" sz="2400" dirty="0" smtClean="0"/>
              <a:t> </a:t>
            </a:r>
            <a:r>
              <a:rPr lang="en-US" sz="2400" dirty="0" smtClean="0"/>
              <a:t>journeys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-Mergers and Acquisition of IP licenses, enterprises and assets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3439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7765" y="594768"/>
            <a:ext cx="7886700" cy="886159"/>
          </a:xfrm>
        </p:spPr>
        <p:txBody>
          <a:bodyPr/>
          <a:lstStyle/>
          <a:p>
            <a:r>
              <a:rPr lang="en-US" dirty="0" smtClean="0"/>
              <a:t>Tech Writing and Ethics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603083" y="3380253"/>
            <a:ext cx="3823034" cy="2754935"/>
          </a:xfrm>
        </p:spPr>
        <p:txBody>
          <a:bodyPr/>
          <a:lstStyle/>
          <a:p>
            <a:r>
              <a:rPr lang="en-US" u="sng" dirty="0" smtClean="0"/>
              <a:t>Tech Writing </a:t>
            </a:r>
          </a:p>
          <a:p>
            <a:r>
              <a:rPr lang="en-US" dirty="0" smtClean="0"/>
              <a:t>-Essential skill for all levels of working engineers</a:t>
            </a:r>
          </a:p>
          <a:p>
            <a:r>
              <a:rPr lang="en-US" dirty="0" smtClean="0"/>
              <a:t>-Ensures ability of teams to be efficient in meeting big goals</a:t>
            </a:r>
          </a:p>
          <a:p>
            <a:r>
              <a:rPr lang="en-US" dirty="0" smtClean="0"/>
              <a:t>-Globally recognized need with accelerating technology adoption 	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39535" y="1605705"/>
            <a:ext cx="7886700" cy="5127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Essential to Each </a:t>
            </a:r>
            <a:r>
              <a:rPr lang="en-US" dirty="0" smtClean="0"/>
              <a:t>Other </a:t>
            </a:r>
            <a:r>
              <a:rPr lang="en-US" dirty="0" smtClean="0"/>
              <a:t>in the Engineering Process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4680858" y="3086339"/>
            <a:ext cx="4245428" cy="2754935"/>
          </a:xfrm>
        </p:spPr>
        <p:txBody>
          <a:bodyPr>
            <a:normAutofit lnSpcReduction="10000"/>
          </a:bodyPr>
          <a:lstStyle/>
          <a:p>
            <a:r>
              <a:rPr lang="en-US" u="sng" dirty="0" smtClean="0"/>
              <a:t>Engineering Ethics</a:t>
            </a:r>
          </a:p>
          <a:p>
            <a:r>
              <a:rPr lang="en-US" dirty="0" smtClean="0"/>
              <a:t>-”Big Picture” Value Element of every development </a:t>
            </a:r>
          </a:p>
          <a:p>
            <a:r>
              <a:rPr lang="en-US" dirty="0" smtClean="0"/>
              <a:t>-For every invention, there is a reaction…that needs to be recognized and reflected</a:t>
            </a:r>
          </a:p>
          <a:p>
            <a:r>
              <a:rPr lang="en-US" dirty="0" smtClean="0"/>
              <a:t>-Requires clear “total value” identification to drive the decision process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urved Up Arrow 1"/>
          <p:cNvSpPr/>
          <p:nvPr/>
        </p:nvSpPr>
        <p:spPr>
          <a:xfrm>
            <a:off x="2514600" y="5671469"/>
            <a:ext cx="3712029" cy="927439"/>
          </a:xfrm>
          <a:prstGeom prst="curved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Up Arrow 8"/>
          <p:cNvSpPr/>
          <p:nvPr/>
        </p:nvSpPr>
        <p:spPr>
          <a:xfrm rot="10114200">
            <a:off x="1895937" y="2378968"/>
            <a:ext cx="3890216" cy="1093067"/>
          </a:xfrm>
          <a:prstGeom prst="curvedUp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55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Desirable capabilities of New engineers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775856"/>
            <a:ext cx="6324599" cy="3603173"/>
          </a:xfrm>
        </p:spPr>
        <p:txBody>
          <a:bodyPr/>
          <a:lstStyle/>
          <a:p>
            <a:r>
              <a:rPr lang="en-US" sz="2800" dirty="0" smtClean="0"/>
              <a:t>Specific Technical </a:t>
            </a:r>
            <a:r>
              <a:rPr lang="en-US" sz="2800" dirty="0" err="1" smtClean="0"/>
              <a:t>Skillset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Communication Skills – Written &amp; Oral</a:t>
            </a:r>
          </a:p>
          <a:p>
            <a:endParaRPr lang="en-US" sz="2800" dirty="0" smtClean="0"/>
          </a:p>
          <a:p>
            <a:r>
              <a:rPr lang="en-US" sz="2800" dirty="0" err="1" smtClean="0"/>
              <a:t>Teamworking</a:t>
            </a:r>
            <a:r>
              <a:rPr lang="en-US" sz="2800" dirty="0" smtClean="0"/>
              <a:t> Capability </a:t>
            </a:r>
          </a:p>
          <a:p>
            <a:endParaRPr lang="en-US" sz="2800" dirty="0" smtClean="0"/>
          </a:p>
          <a:p>
            <a:r>
              <a:rPr lang="en-US" sz="2800" dirty="0" smtClean="0"/>
              <a:t>Punctuality</a:t>
            </a:r>
            <a:endParaRPr lang="en-US" sz="240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6934200" y="2564562"/>
            <a:ext cx="1730826" cy="923330"/>
            <a:chOff x="6934200" y="2564562"/>
            <a:chExt cx="1730826" cy="923330"/>
          </a:xfrm>
        </p:grpSpPr>
        <p:sp>
          <p:nvSpPr>
            <p:cNvPr id="5" name="Right Brace 4"/>
            <p:cNvSpPr/>
            <p:nvPr/>
          </p:nvSpPr>
          <p:spPr>
            <a:xfrm>
              <a:off x="6934200" y="2710542"/>
              <a:ext cx="404296" cy="631371"/>
            </a:xfrm>
            <a:prstGeom prst="rightBrac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728855" y="2564562"/>
              <a:ext cx="936171" cy="92333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Gets your first job</a:t>
              </a:r>
              <a:endParaRPr 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934200" y="3810000"/>
            <a:ext cx="1752593" cy="2590800"/>
            <a:chOff x="6934200" y="3810000"/>
            <a:chExt cx="1752593" cy="2590800"/>
          </a:xfrm>
        </p:grpSpPr>
        <p:sp>
          <p:nvSpPr>
            <p:cNvPr id="4" name="Right Brace 3"/>
            <p:cNvSpPr/>
            <p:nvPr/>
          </p:nvSpPr>
          <p:spPr>
            <a:xfrm>
              <a:off x="6934200" y="3810000"/>
              <a:ext cx="503791" cy="2590800"/>
            </a:xfrm>
            <a:prstGeom prst="rightBrac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50622" y="4782234"/>
              <a:ext cx="936171" cy="646331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FF00"/>
                  </a:solidFill>
                </a:rPr>
                <a:t>Moves you up </a:t>
              </a:r>
              <a:endParaRPr lang="en-US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885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Teamwork is the real company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3965" y="2582434"/>
            <a:ext cx="7886700" cy="2793963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sz="3200" dirty="0" smtClean="0"/>
              <a:t>A team’s success (at work) isn’t driven by the IQ or talent of its individuals, but its culture and interpersonal relationships.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Study reported in the New York Times, 1/1/2017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20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SJSU-Standard-PPT (5)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0DB126CB-D441-464B-B99B-340F3E68FEA0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ver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7B5C3B03-1458-4E66-964B-19136E2BB492}"/>
    </a:ext>
  </a:extLst>
</a:theme>
</file>

<file path=ppt/theme/theme3.xml><?xml version="1.0" encoding="utf-8"?>
<a:theme xmlns:a="http://schemas.openxmlformats.org/drawingml/2006/main" name="Title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A99606CA-E4DD-4A7E-ADE3-38754EF64503}"/>
    </a:ext>
  </a:extLst>
</a:theme>
</file>

<file path=ppt/theme/theme4.xml><?xml version="1.0" encoding="utf-8"?>
<a:theme xmlns:a="http://schemas.openxmlformats.org/drawingml/2006/main" name="Bumper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5B6FD638-AF11-4110-A98B-52A30CAD40C6}"/>
    </a:ext>
  </a:extLst>
</a:theme>
</file>

<file path=ppt/theme/theme5.xml><?xml version="1.0" encoding="utf-8"?>
<a:theme xmlns:a="http://schemas.openxmlformats.org/drawingml/2006/main" name="Section Header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7B92B18D-2067-401C-8110-0CCB6A0E47FC}"/>
    </a:ext>
  </a:extLst>
</a:theme>
</file>

<file path=ppt/theme/theme6.xml><?xml version="1.0" encoding="utf-8"?>
<a:theme xmlns:a="http://schemas.openxmlformats.org/drawingml/2006/main" name="Whit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304BAEE5-2FC4-42BA-9CBC-59F25EDAC538}"/>
    </a:ext>
  </a:extLst>
</a:theme>
</file>

<file path=ppt/theme/theme7.xml><?xml version="1.0" encoding="utf-8"?>
<a:theme xmlns:a="http://schemas.openxmlformats.org/drawingml/2006/main" name="Blue Content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038E574D-EE11-4760-836B-ADD15C9B1572}"/>
    </a:ext>
  </a:extLst>
</a:theme>
</file>

<file path=ppt/theme/theme8.xml><?xml version="1.0" encoding="utf-8"?>
<a:theme xmlns:a="http://schemas.openxmlformats.org/drawingml/2006/main" name="Image Slide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2FA2181D-B5FB-4A35-83F1-4BE74620503A}"/>
    </a:ext>
  </a:extLst>
</a:theme>
</file>

<file path=ppt/theme/theme9.xml><?xml version="1.0" encoding="utf-8"?>
<a:theme xmlns:a="http://schemas.openxmlformats.org/drawingml/2006/main" name="Charts">
  <a:themeElements>
    <a:clrScheme name="SJSU">
      <a:dk1>
        <a:sysClr val="windowText" lastClr="000000"/>
      </a:dk1>
      <a:lt1>
        <a:sysClr val="window" lastClr="FFFFFF"/>
      </a:lt1>
      <a:dk2>
        <a:srgbClr val="0055A2"/>
      </a:dk2>
      <a:lt2>
        <a:srgbClr val="666666"/>
      </a:lt2>
      <a:accent1>
        <a:srgbClr val="0055A2"/>
      </a:accent1>
      <a:accent2>
        <a:srgbClr val="E5A823"/>
      </a:accent2>
      <a:accent3>
        <a:srgbClr val="818485"/>
      </a:accent3>
      <a:accent4>
        <a:srgbClr val="FFC000"/>
      </a:accent4>
      <a:accent5>
        <a:srgbClr val="4472C4"/>
      </a:accent5>
      <a:accent6>
        <a:srgbClr val="70AD47"/>
      </a:accent6>
      <a:hlink>
        <a:srgbClr val="E5A823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JSU - Standard - Draft 5.potx" id="{36E5E114-1A42-43F1-917F-B66C68889A8F}" vid="{A280AFC1-4B8A-4049-87F8-E60A0114FF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SJSU-Standard-PPT (5)</Template>
  <TotalTime>4949</TotalTime>
  <Words>1569</Words>
  <Application>Microsoft Office PowerPoint</Application>
  <PresentationFormat>On-screen Show (4:3)</PresentationFormat>
  <Paragraphs>312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26</vt:i4>
      </vt:variant>
    </vt:vector>
  </HeadingPairs>
  <TitlesOfParts>
    <vt:vector size="43" baseType="lpstr">
      <vt:lpstr>Arial</vt:lpstr>
      <vt:lpstr>Helvetica Neue</vt:lpstr>
      <vt:lpstr>SJSU Spartan Bold</vt:lpstr>
      <vt:lpstr>SJSU Spartan Regular</vt:lpstr>
      <vt:lpstr>SymbolMT</vt:lpstr>
      <vt:lpstr>Times New Roman</vt:lpstr>
      <vt:lpstr>Calibri</vt:lpstr>
      <vt:lpstr>SimSun</vt:lpstr>
      <vt:lpstr>SJSU-Standard-PPT (5)</vt:lpstr>
      <vt:lpstr>Cover Slides</vt:lpstr>
      <vt:lpstr>Title Slides</vt:lpstr>
      <vt:lpstr>Bumper Slides</vt:lpstr>
      <vt:lpstr>Section Headers</vt:lpstr>
      <vt:lpstr>White Content Slides</vt:lpstr>
      <vt:lpstr>Blue Content Slides</vt:lpstr>
      <vt:lpstr>Image Slides</vt:lpstr>
      <vt:lpstr>Charts</vt:lpstr>
      <vt:lpstr>PowerPoint Presentation</vt:lpstr>
      <vt:lpstr>EE 295</vt:lpstr>
      <vt:lpstr>PowerPoint Presentation</vt:lpstr>
      <vt:lpstr>EE295 Electrical Engineering Dept Technical Writing –Engineering Ethics</vt:lpstr>
      <vt:lpstr>Tom Wrappe</vt:lpstr>
      <vt:lpstr>Why does the Department have me teach this course?</vt:lpstr>
      <vt:lpstr>Tech Writing and Ethics</vt:lpstr>
      <vt:lpstr>Desirable capabilities of New engineers</vt:lpstr>
      <vt:lpstr>Teamwork is the real company value</vt:lpstr>
      <vt:lpstr>Ethics</vt:lpstr>
      <vt:lpstr>Course Methodology</vt:lpstr>
      <vt:lpstr>PowerPoint Presentation</vt:lpstr>
      <vt:lpstr>Learning by Doing—Writing in EE295 </vt:lpstr>
      <vt:lpstr>PowerPoint Presentation</vt:lpstr>
      <vt:lpstr>Course Grading</vt:lpstr>
      <vt:lpstr>Grading Criteria</vt:lpstr>
      <vt:lpstr>Logistics</vt:lpstr>
      <vt:lpstr>Fall ‘19 Highlights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Student Actions </vt:lpstr>
      <vt:lpstr>In Class Discussions</vt:lpstr>
      <vt:lpstr>Wrapup and Next Lecture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Wrappe</dc:creator>
  <cp:lastModifiedBy>Tom Wrappe (C)</cp:lastModifiedBy>
  <cp:revision>49</cp:revision>
  <cp:lastPrinted>2017-08-23T22:55:51Z</cp:lastPrinted>
  <dcterms:created xsi:type="dcterms:W3CDTF">2017-08-23T13:02:48Z</dcterms:created>
  <dcterms:modified xsi:type="dcterms:W3CDTF">2019-08-22T19:29:29Z</dcterms:modified>
</cp:coreProperties>
</file>